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4" r:id="rId2"/>
    <p:sldId id="256" r:id="rId3"/>
    <p:sldId id="257" r:id="rId4"/>
    <p:sldId id="258" r:id="rId5"/>
    <p:sldId id="259" r:id="rId6"/>
    <p:sldId id="260" r:id="rId7"/>
    <p:sldId id="265"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944" y="-464"/>
      </p:cViewPr>
      <p:guideLst>
        <p:guide orient="horz" pos="2160"/>
        <p:guide pos="2880"/>
      </p:guideLst>
    </p:cSldViewPr>
  </p:slideViewPr>
  <p:notesTextViewPr>
    <p:cViewPr>
      <p:scale>
        <a:sx n="100" d="100"/>
        <a:sy n="100" d="100"/>
      </p:scale>
      <p:origin x="0" y="0"/>
    </p:cViewPr>
  </p:notesTextViewPr>
  <p:notesViewPr>
    <p:cSldViewPr snapToGrid="0" snapToObjects="1">
      <p:cViewPr>
        <p:scale>
          <a:sx n="85" d="100"/>
          <a:sy n="85" d="100"/>
        </p:scale>
        <p:origin x="-2632" y="13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3E40E-8C34-7041-9D47-7951ADB617DD}" type="datetimeFigureOut">
              <a:rPr lang="en-US" smtClean="0"/>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AF091-FAD4-924E-9BA2-CBE00F77C581}" type="slidenum">
              <a:rPr lang="en-US" smtClean="0"/>
              <a:t>‹#›</a:t>
            </a:fld>
            <a:endParaRPr lang="en-US"/>
          </a:p>
        </p:txBody>
      </p:sp>
    </p:spTree>
    <p:extLst>
      <p:ext uri="{BB962C8B-B14F-4D97-AF65-F5344CB8AC3E}">
        <p14:creationId xmlns:p14="http://schemas.microsoft.com/office/powerpoint/2010/main" val="659897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0AF091-FAD4-924E-9BA2-CBE00F77C581}" type="slidenum">
              <a:rPr lang="en-US" smtClean="0"/>
              <a:t>1</a:t>
            </a:fld>
            <a:endParaRPr lang="en-US"/>
          </a:p>
        </p:txBody>
      </p:sp>
    </p:spTree>
    <p:extLst>
      <p:ext uri="{BB962C8B-B14F-4D97-AF65-F5344CB8AC3E}">
        <p14:creationId xmlns:p14="http://schemas.microsoft.com/office/powerpoint/2010/main" val="383311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suffer from impulse-control disorders fail to resist the impulse to steal, to attack someone, or to gamble. Mental health clinicians know that these impulses often are preceded by a certain thought (or chain of thoughts), which leads to the undesirable behavior. Consequently, patients are trained to identify those thought triggers, dispel them immediately, and occupy their minds with something else. In this way, they gain control of their thoughts and avoid the actions that these wrong thoughts often lead to.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Indeed, sinful acts are often preceded by thoughts. (Isn’t this what temptation is all about?) It is the duty of every Christian to learn to identify, with God’s help, the first steps in this process, because dwelling on wrong thoughts almost inevitably leads to sin.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10</a:t>
            </a:fld>
            <a:endParaRPr lang="en-US"/>
          </a:p>
        </p:txBody>
      </p:sp>
    </p:spTree>
    <p:extLst>
      <p:ext uri="{BB962C8B-B14F-4D97-AF65-F5344CB8AC3E}">
        <p14:creationId xmlns:p14="http://schemas.microsoft.com/office/powerpoint/2010/main" val="8407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604435" cy="4114800"/>
          </a:xfrm>
        </p:spPr>
        <p:txBody>
          <a:bodyPr/>
          <a:lstStyle/>
          <a:p>
            <a:pPr marL="171450" indent="-171450">
              <a:buFont typeface="Arial"/>
              <a:buChar char="•"/>
            </a:pPr>
            <a:r>
              <a:rPr lang="en-US" sz="1200" b="1" kern="1200" dirty="0" smtClean="0">
                <a:solidFill>
                  <a:schemeClr val="tx1"/>
                </a:solidFill>
                <a:effectLst/>
                <a:latin typeface="+mn-lt"/>
                <a:ea typeface="+mn-ea"/>
                <a:cs typeface="+mn-cs"/>
              </a:rPr>
              <a:t>What alternative is proposed by Paul to deal with immoral behavior?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Rom. 8:5–8.</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Mind and behavior are shown by Paul as intimately linked. The Spirit-filled mind will seek good deeds, and the sin-dominated mind will bring about sinful deeds.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11</a:t>
            </a:fld>
            <a:endParaRPr lang="en-US"/>
          </a:p>
        </p:txBody>
      </p:sp>
    </p:spTree>
    <p:extLst>
      <p:ext uri="{BB962C8B-B14F-4D97-AF65-F5344CB8AC3E}">
        <p14:creationId xmlns:p14="http://schemas.microsoft.com/office/powerpoint/2010/main" val="178332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not enough to change the behavior for the sake of convenience or to present a righteous face to the world. The heart (mind) needs to be transformed, or else the eventual fruits will show the true nature of that heart. “We need a constant sense of the ennobling power of pure thoughts and the damaging influence of evil thoughts. Let us place our thoughts upon holy things. Let them be pure and true; for the only security for any soul is right-thinking.”—Ellen G. White, </a:t>
            </a:r>
            <a:r>
              <a:rPr lang="en-US" sz="1200" i="1" kern="1200" dirty="0" smtClean="0">
                <a:solidFill>
                  <a:schemeClr val="tx1"/>
                </a:solidFill>
                <a:effectLst/>
                <a:latin typeface="+mn-lt"/>
                <a:ea typeface="+mn-ea"/>
                <a:cs typeface="+mn-cs"/>
              </a:rPr>
              <a:t>The Signs of the Times, </a:t>
            </a:r>
            <a:r>
              <a:rPr lang="en-US" sz="1200" kern="1200" dirty="0" smtClean="0">
                <a:solidFill>
                  <a:schemeClr val="tx1"/>
                </a:solidFill>
                <a:effectLst/>
                <a:latin typeface="+mn-lt"/>
                <a:ea typeface="+mn-ea"/>
                <a:cs typeface="+mn-cs"/>
              </a:rPr>
              <a:t>August 23, 1905.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Suppose you had to express, verbally, to others the thoughts you have had during the past 24 hours. What would you say? How embarrassed would you be? What does your answer say to you about the changes you need to make?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12</a:t>
            </a:fld>
            <a:endParaRPr lang="en-US"/>
          </a:p>
        </p:txBody>
      </p:sp>
    </p:spTree>
    <p:extLst>
      <p:ext uri="{BB962C8B-B14F-4D97-AF65-F5344CB8AC3E}">
        <p14:creationId xmlns:p14="http://schemas.microsoft.com/office/powerpoint/2010/main" val="852653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Thoughts as a Source of Distress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are the things that really frighten you? What are ways that you can learn to trust the Lord, despite that fear? After all, isn’t the Lord’s power greater than whatever threats you face?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13</a:t>
            </a:fld>
            <a:endParaRPr lang="en-US"/>
          </a:p>
        </p:txBody>
      </p:sp>
    </p:spTree>
    <p:extLst>
      <p:ext uri="{BB962C8B-B14F-4D97-AF65-F5344CB8AC3E}">
        <p14:creationId xmlns:p14="http://schemas.microsoft.com/office/powerpoint/2010/main" val="352295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Much suffering can occur through thinking. Psychologist Philip </a:t>
            </a:r>
            <a:r>
              <a:rPr lang="en-US" sz="1200" kern="1200" dirty="0" err="1" smtClean="0">
                <a:solidFill>
                  <a:schemeClr val="tx1"/>
                </a:solidFill>
                <a:effectLst/>
                <a:latin typeface="+mn-lt"/>
                <a:ea typeface="+mn-ea"/>
                <a:cs typeface="+mn-cs"/>
              </a:rPr>
              <a:t>Zimbardo</a:t>
            </a:r>
            <a:r>
              <a:rPr lang="en-US" sz="1200" kern="1200" dirty="0" smtClean="0">
                <a:solidFill>
                  <a:schemeClr val="tx1"/>
                </a:solidFill>
                <a:effectLst/>
                <a:latin typeface="+mn-lt"/>
                <a:ea typeface="+mn-ea"/>
                <a:cs typeface="+mn-cs"/>
              </a:rPr>
              <a:t>, in his book </a:t>
            </a:r>
            <a:r>
              <a:rPr lang="en-US" sz="1200" i="1" kern="1200" dirty="0" smtClean="0">
                <a:solidFill>
                  <a:schemeClr val="tx1"/>
                </a:solidFill>
                <a:effectLst/>
                <a:latin typeface="+mn-lt"/>
                <a:ea typeface="+mn-ea"/>
                <a:cs typeface="+mn-cs"/>
              </a:rPr>
              <a:t>Psychology and Life, </a:t>
            </a:r>
            <a:r>
              <a:rPr lang="en-US" sz="1200" kern="1200" dirty="0" smtClean="0">
                <a:solidFill>
                  <a:schemeClr val="tx1"/>
                </a:solidFill>
                <a:effectLst/>
                <a:latin typeface="+mn-lt"/>
                <a:ea typeface="+mn-ea"/>
                <a:cs typeface="+mn-cs"/>
              </a:rPr>
              <a:t>reports the case of a young woman taken to a hospital because she was terrified of dying. Apparently there was nothing wrong with her, but she was admitted overnight for observation. Hours later she died. Further investigation showed that years before, a psychic had predicted her death on her twenty-third birthday. This woman died, victim of her own panic, the day before she would have become 23. No question, people can suffer seriously from their negative thoughts; hence the need of wholesome thinking. </a:t>
            </a:r>
          </a:p>
          <a:p>
            <a:endParaRPr lang="en-US" dirty="0"/>
          </a:p>
          <a:p>
            <a:r>
              <a:rPr lang="en-US" sz="1200" kern="1200" dirty="0" smtClean="0">
                <a:solidFill>
                  <a:schemeClr val="tx1"/>
                </a:solidFill>
                <a:effectLst/>
                <a:latin typeface="+mn-lt"/>
                <a:ea typeface="+mn-ea"/>
                <a:cs typeface="+mn-cs"/>
              </a:rPr>
              <a:t>Also, just as important to remember: we can also adversely affect others’ thinking by expressing our negativity.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14</a:t>
            </a:fld>
            <a:endParaRPr lang="en-US"/>
          </a:p>
        </p:txBody>
      </p:sp>
    </p:spTree>
    <p:extLst>
      <p:ext uri="{BB962C8B-B14F-4D97-AF65-F5344CB8AC3E}">
        <p14:creationId xmlns:p14="http://schemas.microsoft.com/office/powerpoint/2010/main" val="326162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Words are very powerful tools, either for good or for evil. Our words either build up or tear down. There is life and death in the words we speak. How careful we need to be with the thoughts and sentiments that come out of our mouths.</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15</a:t>
            </a:fld>
            <a:endParaRPr lang="en-US"/>
          </a:p>
        </p:txBody>
      </p:sp>
    </p:spTree>
    <p:extLst>
      <p:ext uri="{BB962C8B-B14F-4D97-AF65-F5344CB8AC3E}">
        <p14:creationId xmlns:p14="http://schemas.microsoft.com/office/powerpoint/2010/main" val="3513831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Read Acts 14:2, 15:24, and Galatians 3:1. What do they tell us about the power to impact people negatively?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16</a:t>
            </a:fld>
            <a:endParaRPr lang="en-US"/>
          </a:p>
        </p:txBody>
      </p:sp>
    </p:spTree>
    <p:extLst>
      <p:ext uri="{BB962C8B-B14F-4D97-AF65-F5344CB8AC3E}">
        <p14:creationId xmlns:p14="http://schemas.microsoft.com/office/powerpoint/2010/main" val="85624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do not feel lighthearted and joyous, do not talk of your feelings. Cast no shadow upon the lives of others. A cold, sunless religion never draws souls to Christ. It drives them away from Him into the nets that Satan has spread for the feet of the straying.”—Ellen G. White, </a:t>
            </a:r>
            <a:r>
              <a:rPr lang="en-US" sz="1200" i="1" kern="1200" dirty="0" smtClean="0">
                <a:solidFill>
                  <a:schemeClr val="tx1"/>
                </a:solidFill>
                <a:effectLst/>
                <a:latin typeface="+mn-lt"/>
                <a:ea typeface="+mn-ea"/>
                <a:cs typeface="+mn-cs"/>
              </a:rPr>
              <a:t>The Ministry of Healing,</a:t>
            </a:r>
            <a:r>
              <a:rPr lang="en-US" sz="1200" kern="1200" dirty="0" smtClean="0">
                <a:solidFill>
                  <a:schemeClr val="tx1"/>
                </a:solidFill>
                <a:effectLst/>
                <a:latin typeface="+mn-lt"/>
                <a:ea typeface="+mn-ea"/>
                <a:cs typeface="+mn-cs"/>
              </a:rPr>
              <a:t> p. 488.</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Think about times someone’s “mere” words tore you down in a big way. How can you be sure you never do that to anyone else?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17</a:t>
            </a:fld>
            <a:endParaRPr lang="en-US"/>
          </a:p>
        </p:txBody>
      </p:sp>
    </p:spTree>
    <p:extLst>
      <p:ext uri="{BB962C8B-B14F-4D97-AF65-F5344CB8AC3E}">
        <p14:creationId xmlns:p14="http://schemas.microsoft.com/office/powerpoint/2010/main" val="53811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Wholesome Thinking</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“Finally, brothers, whatever is true, whatever is noble, whatever is right, whatever is pure, whatever is lovely, whatever is admirable—if anything is excellent or praiseworthy—think about such things” </a:t>
            </a:r>
            <a:r>
              <a:rPr lang="en-US" sz="1200" i="1" kern="1200" dirty="0" smtClean="0">
                <a:solidFill>
                  <a:schemeClr val="tx1"/>
                </a:solidFill>
                <a:effectLst/>
                <a:latin typeface="+mn-lt"/>
                <a:ea typeface="+mn-ea"/>
                <a:cs typeface="+mn-cs"/>
              </a:rPr>
              <a:t>(Phil. 4:8, NIV)</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is the essence of Paul’s words to us here? What is the key to doing what he says? </a:t>
            </a:r>
            <a:r>
              <a:rPr lang="en-US" sz="1200" i="1" kern="1200" dirty="0" smtClean="0">
                <a:solidFill>
                  <a:schemeClr val="tx1"/>
                </a:solidFill>
                <a:effectLst/>
                <a:latin typeface="+mn-lt"/>
                <a:ea typeface="+mn-ea"/>
                <a:cs typeface="+mn-cs"/>
              </a:rPr>
              <a:t>See also 2 Pet. 3:1, 2.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18</a:t>
            </a:fld>
            <a:endParaRPr lang="en-US"/>
          </a:p>
        </p:txBody>
      </p:sp>
    </p:spTree>
    <p:extLst>
      <p:ext uri="{BB962C8B-B14F-4D97-AF65-F5344CB8AC3E}">
        <p14:creationId xmlns:p14="http://schemas.microsoft.com/office/powerpoint/2010/main" val="68852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Remembering, repeating, thinking about, and meditating on the words in the Bible is one of the greatest spiritual blessings available to us, and it is a sure way to cultivate what Peter called “wholesome thinking” </a:t>
            </a:r>
            <a:r>
              <a:rPr lang="en-US" sz="1200" i="1" kern="1200" dirty="0" smtClean="0">
                <a:solidFill>
                  <a:schemeClr val="tx1"/>
                </a:solidFill>
                <a:effectLst/>
                <a:latin typeface="+mn-lt"/>
                <a:ea typeface="+mn-ea"/>
                <a:cs typeface="+mn-cs"/>
              </a:rPr>
              <a:t>(2 Pet. 3:1, NIV). </a:t>
            </a:r>
            <a:r>
              <a:rPr lang="en-US" sz="1200" kern="1200" dirty="0" smtClean="0">
                <a:solidFill>
                  <a:schemeClr val="tx1"/>
                </a:solidFill>
                <a:effectLst/>
                <a:latin typeface="+mn-lt"/>
                <a:ea typeface="+mn-ea"/>
                <a:cs typeface="+mn-cs"/>
              </a:rPr>
              <a:t>Many people have obtained invaluable blessings by committing to memory treasured Bible texts. When confronted with moments of worry, doubt, fear, frustration, or temptation, they have repeated such thoughts in their minds and have obtained relief and peace through the power of the Holy Spirit.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so many alluring competitors (TV, computer, etc.), this generation of believers is being tempted to put the Bible aside. It is necessary therefore to make a committed decision to read and reflect upon the Word every day. The Word of God is the only true fortification we have against the mental onslaught of unspiritual distractions that come from the world.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Look again at the text above. Make a list of what things you encounter that are true, pure, lovely, and so forth. What does that list consist of? What do these things have in common?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19</a:t>
            </a:fld>
            <a:endParaRPr lang="en-US"/>
          </a:p>
        </p:txBody>
      </p:sp>
    </p:spTree>
    <p:extLst>
      <p:ext uri="{BB962C8B-B14F-4D97-AF65-F5344CB8AC3E}">
        <p14:creationId xmlns:p14="http://schemas.microsoft.com/office/powerpoint/2010/main" val="207288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6</a:t>
            </a:r>
            <a:endParaRPr lang="en-US" sz="1200" kern="1200" dirty="0" smtClean="0">
              <a:solidFill>
                <a:schemeClr val="tx1"/>
              </a:solidFill>
              <a:effectLst/>
              <a:latin typeface="+mn-lt"/>
              <a:ea typeface="+mn-ea"/>
              <a:cs typeface="+mn-cs"/>
            </a:endParaRPr>
          </a:p>
          <a:p>
            <a:r>
              <a:rPr lang="en-US" sz="1200" kern="1200" cap="all" dirty="0" smtClean="0">
                <a:solidFill>
                  <a:schemeClr val="tx1"/>
                </a:solidFill>
                <a:effectLst/>
                <a:latin typeface="+mn-lt"/>
                <a:ea typeface="+mn-ea"/>
                <a:cs typeface="+mn-cs"/>
              </a:rPr>
              <a:t>Good Thinking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Mark 7:21–23; Luke 6:45; Acts 14:2; 15:24; Gal. 3:1; Ps. 19:14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a:t>
            </a:fld>
            <a:endParaRPr lang="en-US"/>
          </a:p>
        </p:txBody>
      </p:sp>
    </p:spTree>
    <p:extLst>
      <p:ext uri="{BB962C8B-B14F-4D97-AF65-F5344CB8AC3E}">
        <p14:creationId xmlns:p14="http://schemas.microsoft.com/office/powerpoint/2010/main" val="269203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Prayer is another way to keep the mind out of trouble. While we talk to God, there is little chance for lustful or other forms of selfish thoughts. Acquiring prayerful habits is a sure protection from sinful thoughts and, consequently, from sinful actions.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is clear: God cares about our thoughts, because our thoughts impact our words, our actions, and our overall well-being. God wants us to have good thoughts because good thoughts, “wholesome thinking,” is good for us, both physically and mentally. The good news is that through meditating on the Bible, through prayer, and through Spirit-inspired choices on our part, we can keep our minds and hearts on things that will uplift ourselves and others as well.</a:t>
            </a:r>
          </a:p>
          <a:p>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The Thoughts of Our Hearts</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1 Kings 8:39, Psalm 19:14, 1 Chronicles 28:9, and 1 Samuel 16:7. What crucial point are these texts making? More important, how should this truth impact us and how we think? Does this idea make you nervous and fearful, or does it give you hope? Or both? Analyze the reason for your answer.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20</a:t>
            </a:fld>
            <a:endParaRPr lang="en-US"/>
          </a:p>
        </p:txBody>
      </p:sp>
    </p:spTree>
    <p:extLst>
      <p:ext uri="{BB962C8B-B14F-4D97-AF65-F5344CB8AC3E}">
        <p14:creationId xmlns:p14="http://schemas.microsoft.com/office/powerpoint/2010/main" val="73159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you alone know the hearts of all men”</a:t>
            </a:r>
            <a:r>
              <a:rPr lang="en-US" sz="1200" i="1" kern="1200" dirty="0" smtClean="0">
                <a:solidFill>
                  <a:schemeClr val="tx1"/>
                </a:solidFill>
                <a:effectLst/>
                <a:latin typeface="+mn-lt"/>
                <a:ea typeface="+mn-ea"/>
                <a:cs typeface="+mn-cs"/>
              </a:rPr>
              <a:t> (1 Kings 8:39, NIV). </a:t>
            </a:r>
            <a:r>
              <a:rPr lang="en-US" sz="1200" kern="1200" dirty="0" smtClean="0">
                <a:solidFill>
                  <a:schemeClr val="tx1"/>
                </a:solidFill>
                <a:effectLst/>
                <a:latin typeface="+mn-lt"/>
                <a:ea typeface="+mn-ea"/>
                <a:cs typeface="+mn-cs"/>
              </a:rPr>
              <a:t>The word </a:t>
            </a:r>
            <a:r>
              <a:rPr lang="en-US" sz="1200" i="1" kern="1200" dirty="0" smtClean="0">
                <a:solidFill>
                  <a:schemeClr val="tx1"/>
                </a:solidFill>
                <a:effectLst/>
                <a:latin typeface="+mn-lt"/>
                <a:ea typeface="+mn-ea"/>
                <a:cs typeface="+mn-cs"/>
              </a:rPr>
              <a:t>heart</a:t>
            </a:r>
            <a:r>
              <a:rPr lang="en-US" sz="1200" kern="1200" dirty="0" smtClean="0">
                <a:solidFill>
                  <a:schemeClr val="tx1"/>
                </a:solidFill>
                <a:effectLst/>
                <a:latin typeface="+mn-lt"/>
                <a:ea typeface="+mn-ea"/>
                <a:cs typeface="+mn-cs"/>
              </a:rPr>
              <a:t> often is used in the Bible as the seat of thoughts and emotions </a:t>
            </a:r>
            <a:r>
              <a:rPr lang="en-US" sz="1200" i="1" kern="1200" dirty="0" smtClean="0">
                <a:solidFill>
                  <a:schemeClr val="tx1"/>
                </a:solidFill>
                <a:effectLst/>
                <a:latin typeface="+mn-lt"/>
                <a:ea typeface="+mn-ea"/>
                <a:cs typeface="+mn-cs"/>
              </a:rPr>
              <a:t>(see Matt. 9:4). </a:t>
            </a:r>
            <a:r>
              <a:rPr lang="en-US" sz="1200" kern="1200" dirty="0" smtClean="0">
                <a:solidFill>
                  <a:schemeClr val="tx1"/>
                </a:solidFill>
                <a:effectLst/>
                <a:latin typeface="+mn-lt"/>
                <a:ea typeface="+mn-ea"/>
                <a:cs typeface="+mn-cs"/>
              </a:rPr>
              <a:t>Only God has access to the intimacy of our mental activity, to our true intentions, and to our secret yearnings. Nothing, even in the form of a fleeting thought, can be hidden from the Creator.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God’s knowledge of our soul is to our advantage.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21</a:t>
            </a:fld>
            <a:endParaRPr lang="en-US"/>
          </a:p>
        </p:txBody>
      </p:sp>
    </p:spTree>
    <p:extLst>
      <p:ext uri="{BB962C8B-B14F-4D97-AF65-F5344CB8AC3E}">
        <p14:creationId xmlns:p14="http://schemas.microsoft.com/office/powerpoint/2010/main" val="295109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people are too discouraged to utter a sensible word of prayer, God knows their need. Humans can look only at the outer appearance and behaviors, and then try to imagine what someone else is thinking; God knows the thoughts in ways others never can.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Likewise, Satan and his angels can only observe, listen, and estimate what goes on inside. “Satan cannot read our thoughts, but he can see our actions, hear our words; and from his long knowledge of the human family, he can shape his temptations to take advantage of our weak points of character.”—Ellen G. White,</a:t>
            </a:r>
            <a:r>
              <a:rPr lang="en-US" sz="1200" i="1" kern="1200" dirty="0" smtClean="0">
                <a:solidFill>
                  <a:schemeClr val="tx1"/>
                </a:solidFill>
                <a:effectLst/>
                <a:latin typeface="+mn-lt"/>
                <a:ea typeface="+mn-ea"/>
                <a:cs typeface="+mn-cs"/>
              </a:rPr>
              <a:t> The Review and Herald, </a:t>
            </a:r>
            <a:r>
              <a:rPr lang="en-US" sz="1200" kern="1200" dirty="0" smtClean="0">
                <a:solidFill>
                  <a:schemeClr val="tx1"/>
                </a:solidFill>
                <a:effectLst/>
                <a:latin typeface="+mn-lt"/>
                <a:ea typeface="+mn-ea"/>
                <a:cs typeface="+mn-cs"/>
              </a:rPr>
              <a:t>May 19, 1891.</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22</a:t>
            </a:fld>
            <a:endParaRPr lang="en-US"/>
          </a:p>
        </p:txBody>
      </p:sp>
    </p:spTree>
    <p:extLst>
      <p:ext uri="{BB962C8B-B14F-4D97-AF65-F5344CB8AC3E}">
        <p14:creationId xmlns:p14="http://schemas.microsoft.com/office/powerpoint/2010/main" val="2587664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make everyday decisions (personal or work-related) or think of other people, pause for a moment and send a quiet prayer to God. Enjoy the understanding of an intimate dialogue that is for you and God alone. Nobody else in the universe is privy to this communication. Allowing Christ into your thinking process will safeguard you from temptation and bring spiritual blessings. This process will, beyond doubt, help you build a closer walk with the Lord.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23</a:t>
            </a:fld>
            <a:endParaRPr lang="en-US"/>
          </a:p>
        </p:txBody>
      </p:sp>
    </p:spTree>
    <p:extLst>
      <p:ext uri="{BB962C8B-B14F-4D97-AF65-F5344CB8AC3E}">
        <p14:creationId xmlns:p14="http://schemas.microsoft.com/office/powerpoint/2010/main" val="3166034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How does the day’s lesson help you better understand the biblical admonition not to judge others? How many times have your motives been misjudged by those who don’t know your heart? Why, then, is it important not to judge others in return?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The Peace of Christ in Our Hearts</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Colossians 3:1–17. What are the specific actions that we are called upon to do in order to live the kind of life in Christ we are promised?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passage takes us to the root of moral and immoral behaviors, the heart and mind. It also points to the only One who can work goodness in us by governing our thoughts, Jesus Christ: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24</a:t>
            </a:fld>
            <a:endParaRPr lang="en-US"/>
          </a:p>
        </p:txBody>
      </p:sp>
    </p:spTree>
    <p:extLst>
      <p:ext uri="{BB962C8B-B14F-4D97-AF65-F5344CB8AC3E}">
        <p14:creationId xmlns:p14="http://schemas.microsoft.com/office/powerpoint/2010/main" val="305022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the peace of Christ rule in your hearts” </a:t>
            </a:r>
            <a:r>
              <a:rPr lang="en-US" sz="1200" i="1" kern="1200" dirty="0" smtClean="0">
                <a:solidFill>
                  <a:schemeClr val="tx1"/>
                </a:solidFill>
                <a:effectLst/>
                <a:latin typeface="+mn-lt"/>
                <a:ea typeface="+mn-ea"/>
                <a:cs typeface="+mn-cs"/>
              </a:rPr>
              <a:t>(Col. 3:15, NIV).</a:t>
            </a:r>
            <a:r>
              <a:rPr lang="en-US" sz="1200" kern="1200" dirty="0" smtClean="0">
                <a:solidFill>
                  <a:schemeClr val="tx1"/>
                </a:solidFill>
                <a:effectLst/>
                <a:latin typeface="+mn-lt"/>
                <a:ea typeface="+mn-ea"/>
                <a:cs typeface="+mn-cs"/>
              </a:rPr>
              <a:t> Note expressions such as “set your hearts,” “set your minds,” “put on love,” “let the peace of Christ,” “let the word of Christ.” They indicate that avoiding sin and acquiring virtue is a matter of choice and preparation, not improvisation. Sin can be overcome only by setting hearts and minds on things from above. Christ is the source of virtue and goodness. Christ, when allowed by us, is the only one capable of bringing true peace to our minds.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minds, then, being the core of our existence, need to be put under the care of Jesus. It is central to the development of character, and it cannot be left to the mercy of circumstances. Sinful tendencies and corrupt environments both work against purity in thought. Yet, the Lord does not leave us abandoned; He extends His help and protection to all who want it. “Our thoughts, if stayed upon God, will be guided by divine love and power.” Thus, we must “live on the words that proceed from the lips of Christ.”—Ellen G. White, </a:t>
            </a:r>
            <a:r>
              <a:rPr lang="en-US" sz="1200" i="1" kern="1200" dirty="0" smtClean="0">
                <a:solidFill>
                  <a:schemeClr val="tx1"/>
                </a:solidFill>
                <a:effectLst/>
                <a:latin typeface="+mn-lt"/>
                <a:ea typeface="+mn-ea"/>
                <a:cs typeface="+mn-cs"/>
              </a:rPr>
              <a:t>Mind, Character, and Personality</a:t>
            </a:r>
            <a:r>
              <a:rPr lang="en-US" sz="1200" kern="1200" dirty="0" smtClean="0">
                <a:solidFill>
                  <a:schemeClr val="tx1"/>
                </a:solidFill>
                <a:effectLst/>
                <a:latin typeface="+mn-lt"/>
                <a:ea typeface="+mn-ea"/>
                <a:cs typeface="+mn-cs"/>
              </a:rPr>
              <a:t>, vol. 2, p. 669. </a:t>
            </a:r>
          </a:p>
          <a:p>
            <a:endParaRPr lang="en-US" dirty="0"/>
          </a:p>
          <a:p>
            <a:r>
              <a:rPr lang="en-US" sz="1200" kern="1200" dirty="0" smtClean="0">
                <a:solidFill>
                  <a:schemeClr val="tx1"/>
                </a:solidFill>
                <a:effectLst/>
                <a:latin typeface="+mn-lt"/>
                <a:ea typeface="+mn-ea"/>
                <a:cs typeface="+mn-cs"/>
              </a:rPr>
              <a:t>In the middle of spiritual warfare, a person may be tempted and find it very difficult to dispel certain adverse thoughts. In those moments, it may be easier to distract oneself by changing place or activity or seeking good company. This may permit a change that facilitates prayer and assurance.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25</a:t>
            </a:fld>
            <a:endParaRPr lang="en-US"/>
          </a:p>
        </p:txBody>
      </p:sp>
    </p:spTree>
    <p:extLst>
      <p:ext uri="{BB962C8B-B14F-4D97-AF65-F5344CB8AC3E}">
        <p14:creationId xmlns:p14="http://schemas.microsoft.com/office/powerpoint/2010/main" val="3763863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5941" y="385482"/>
            <a:ext cx="3314949" cy="2486212"/>
          </a:xfrm>
        </p:spPr>
      </p:sp>
      <p:sp>
        <p:nvSpPr>
          <p:cNvPr id="3" name="Notes Placeholder 2"/>
          <p:cNvSpPr>
            <a:spLocks noGrp="1"/>
          </p:cNvSpPr>
          <p:nvPr>
            <p:ph type="body" idx="1"/>
          </p:nvPr>
        </p:nvSpPr>
        <p:spPr>
          <a:xfrm>
            <a:off x="685800" y="2953887"/>
            <a:ext cx="5486400" cy="4114800"/>
          </a:xfrm>
        </p:spPr>
        <p:txBody>
          <a:bodyPr/>
          <a:lstStyle/>
          <a:p>
            <a:r>
              <a:rPr lang="en-US" sz="1200" b="1" kern="1200" dirty="0" smtClean="0">
                <a:solidFill>
                  <a:schemeClr val="tx1"/>
                </a:solidFill>
                <a:effectLst/>
                <a:latin typeface="+mn-lt"/>
                <a:ea typeface="+mn-ea"/>
                <a:cs typeface="+mn-cs"/>
              </a:rPr>
              <a:t>Thought is a very mysterious human process. We really don’t know for sure even what it is or how exactly it works. In most cases, though, in the inner recesses of our consciousness, we alone make the choice regarding what we are going to think about. A thought can be changed in an instant. We simply have to make the choice to change it. (In some cases, though, mental illness can affect a person’s ability to change their thoughts easily, and so professional treatment may be required. What about your thoughts? Next time the wrong ones come, what are you going to do?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precious than the golden wedge of </a:t>
            </a:r>
            <a:r>
              <a:rPr lang="en-US" sz="1200" kern="1200" dirty="0" err="1" smtClean="0">
                <a:solidFill>
                  <a:schemeClr val="tx1"/>
                </a:solidFill>
                <a:effectLst/>
                <a:latin typeface="+mn-lt"/>
                <a:ea typeface="+mn-ea"/>
                <a:cs typeface="+mn-cs"/>
              </a:rPr>
              <a:t>Ophir</a:t>
            </a:r>
            <a:r>
              <a:rPr lang="en-US" sz="1200" kern="1200" dirty="0" smtClean="0">
                <a:solidFill>
                  <a:schemeClr val="tx1"/>
                </a:solidFill>
                <a:effectLst/>
                <a:latin typeface="+mn-lt"/>
                <a:ea typeface="+mn-ea"/>
                <a:cs typeface="+mn-cs"/>
              </a:rPr>
              <a:t> is the power of right thought. We need to place a high value upon the right control of our thoughts. . . . Every impure thought defiles the soul, impairs the moral sense, and tends to obliterate the impressions of the Holy Spirit. It dims the spiritual vision, so that men cannot behold God. The Lord may and does forgive the repenting sinner; but though forgiven, the soul is marred. All impurity of speech and thought must be shunned by him who would have clear discernment of spiritual truth. . . . We are to use every means that God has placed within our reach for the government and cultivation of our thoughts. We are to bring our minds into harmony with Christ’s mind. His truth will sanctify us, body, soul, and spirit, and we shall be enabled to rise above temptation.”—Ellen G. White, </a:t>
            </a:r>
            <a:r>
              <a:rPr lang="en-US" sz="1200" i="1" kern="1200" dirty="0" smtClean="0">
                <a:solidFill>
                  <a:schemeClr val="tx1"/>
                </a:solidFill>
                <a:effectLst/>
                <a:latin typeface="+mn-lt"/>
                <a:ea typeface="+mn-ea"/>
                <a:cs typeface="+mn-cs"/>
              </a:rPr>
              <a:t>The Signs of the Times,</a:t>
            </a:r>
            <a:r>
              <a:rPr lang="en-US" sz="1200" kern="1200" dirty="0" smtClean="0">
                <a:solidFill>
                  <a:schemeClr val="tx1"/>
                </a:solidFill>
                <a:effectLst/>
                <a:latin typeface="+mn-lt"/>
                <a:ea typeface="+mn-ea"/>
                <a:cs typeface="+mn-cs"/>
              </a:rPr>
              <a:t> August 23, 1905.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Discussion Questions: </a:t>
            </a:r>
          </a:p>
          <a:p>
            <a:endParaRPr lang="en-US" sz="1200" b="1" kern="1200" cap="all"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is the meaning of “bringing into captivity every thought to the obedience of Christ”?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 Cor. 10:5</a:t>
            </a:r>
            <a:r>
              <a:rPr lang="en-US" sz="1200" b="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How can we learn to do that?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26</a:t>
            </a:fld>
            <a:endParaRPr lang="en-US"/>
          </a:p>
        </p:txBody>
      </p:sp>
    </p:spTree>
    <p:extLst>
      <p:ext uri="{BB962C8B-B14F-4D97-AF65-F5344CB8AC3E}">
        <p14:creationId xmlns:p14="http://schemas.microsoft.com/office/powerpoint/2010/main" val="1937432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How do the Internet, TV programs, recreational reading, advertisement, </a:t>
            </a:r>
            <a:r>
              <a:rPr lang="en-US" sz="1200" b="1" kern="1200" dirty="0" err="1" smtClean="0">
                <a:solidFill>
                  <a:schemeClr val="tx1"/>
                </a:solidFill>
                <a:effectLst/>
                <a:latin typeface="+mn-lt"/>
                <a:ea typeface="+mn-ea"/>
                <a:cs typeface="+mn-cs"/>
              </a:rPr>
              <a:t>etc</a:t>
            </a:r>
            <a:r>
              <a:rPr lang="en-US" sz="1200" b="1" kern="1200" dirty="0" smtClean="0">
                <a:solidFill>
                  <a:schemeClr val="tx1"/>
                </a:solidFill>
                <a:effectLst/>
                <a:latin typeface="+mn-lt"/>
                <a:ea typeface="+mn-ea"/>
                <a:cs typeface="+mn-cs"/>
              </a:rPr>
              <a:t>, work in your mind? How much of your thinking and doing may be affected by these sources? Why do we fool ourselves if we believe that what we read or watch doesn’t impact our thinking?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27</a:t>
            </a:fld>
            <a:endParaRPr lang="en-US"/>
          </a:p>
        </p:txBody>
      </p:sp>
    </p:spTree>
    <p:extLst>
      <p:ext uri="{BB962C8B-B14F-4D97-AF65-F5344CB8AC3E}">
        <p14:creationId xmlns:p14="http://schemas.microsoft.com/office/powerpoint/2010/main" val="1931957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How careful are you with your words, which simply reflect your thoughts? How can you be sure your words always are working for good and not for evil?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28</a:t>
            </a:fld>
            <a:endParaRPr lang="en-US"/>
          </a:p>
        </p:txBody>
      </p:sp>
    </p:spTree>
    <p:extLst>
      <p:ext uri="{BB962C8B-B14F-4D97-AF65-F5344CB8AC3E}">
        <p14:creationId xmlns:p14="http://schemas.microsoft.com/office/powerpoint/2010/main" val="95598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Healing Promise</a:t>
            </a:r>
          </a:p>
          <a:p>
            <a:endParaRPr lang="en-US" b="1" dirty="0" smtClean="0"/>
          </a:p>
          <a:p>
            <a:pPr marL="0" indent="0" algn="ctr">
              <a:buNone/>
            </a:pPr>
            <a:r>
              <a:rPr lang="en-US" sz="1200" dirty="0" smtClean="0">
                <a:solidFill>
                  <a:srgbClr val="000000"/>
                </a:solidFill>
                <a:latin typeface="Adobe Caslon Pro"/>
                <a:cs typeface="Adobe Caslon Pro"/>
              </a:rPr>
              <a:t> </a:t>
            </a:r>
            <a:r>
              <a:rPr lang="en-US" sz="1200" b="1" dirty="0" smtClean="0">
                <a:solidFill>
                  <a:srgbClr val="000000"/>
                </a:solidFill>
                <a:latin typeface="Adobe Caslon Pro"/>
                <a:cs typeface="Adobe Caslon Pro"/>
              </a:rPr>
              <a:t>“Finally, brothers, whatever is true, whatever is noble, whatever is right, whatever is pure, whatever is lovely, whatever is admirable—if anything is excellent or praiseworthy—think about such things” </a:t>
            </a:r>
          </a:p>
          <a:p>
            <a:pPr marL="0" indent="0" algn="ctr">
              <a:buNone/>
            </a:pPr>
            <a:r>
              <a:rPr lang="en-US" sz="1050" i="1" dirty="0" smtClean="0">
                <a:solidFill>
                  <a:srgbClr val="000000"/>
                </a:solidFill>
                <a:latin typeface="Adobe Caslon Pro"/>
                <a:cs typeface="Adobe Caslon Pro"/>
              </a:rPr>
              <a:t>Philippians 4:8, NIV</a:t>
            </a:r>
            <a:endParaRPr lang="en-US" sz="1050" dirty="0" smtClean="0">
              <a:solidFill>
                <a:srgbClr val="000000"/>
              </a:solidFill>
              <a:latin typeface="Adobe Caslon Pro"/>
              <a:cs typeface="Adobe Caslon Pro"/>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29</a:t>
            </a:fld>
            <a:endParaRPr lang="en-US"/>
          </a:p>
        </p:txBody>
      </p:sp>
    </p:spTree>
    <p:extLst>
      <p:ext uri="{BB962C8B-B14F-4D97-AF65-F5344CB8AC3E}">
        <p14:creationId xmlns:p14="http://schemas.microsoft.com/office/powerpoint/2010/main" val="16003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“Finally, brothers, whatever is true, whatever is noble, whatever is right, whatever is pure, whatever is lovely, whatever is admirable—if anything is excellent or praiseworthy—think about such things” </a:t>
            </a:r>
            <a:r>
              <a:rPr lang="en-US" sz="1200" i="1" kern="1200" dirty="0" smtClean="0">
                <a:solidFill>
                  <a:schemeClr val="tx1"/>
                </a:solidFill>
                <a:effectLst/>
                <a:latin typeface="+mn-lt"/>
                <a:ea typeface="+mn-ea"/>
                <a:cs typeface="+mn-cs"/>
              </a:rPr>
              <a:t>(Philippians 4:8,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3</a:t>
            </a:fld>
            <a:endParaRPr lang="en-US"/>
          </a:p>
        </p:txBody>
      </p:sp>
    </p:spTree>
    <p:extLst>
      <p:ext uri="{BB962C8B-B14F-4D97-AF65-F5344CB8AC3E}">
        <p14:creationId xmlns:p14="http://schemas.microsoft.com/office/powerpoint/2010/main" val="86611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one of the most utilized forms of mental health intervention today, cognitive behavior therapy (CBT) is based on the assumption that most psychological problems are improved by identifying and changing inaccurate and dysfunctional perceptions, thoughts, and behaviors.</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4</a:t>
            </a:fld>
            <a:endParaRPr lang="en-US"/>
          </a:p>
        </p:txBody>
      </p:sp>
    </p:spTree>
    <p:extLst>
      <p:ext uri="{BB962C8B-B14F-4D97-AF65-F5344CB8AC3E}">
        <p14:creationId xmlns:p14="http://schemas.microsoft.com/office/powerpoint/2010/main" val="266385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with depression tend to interpret facts negatively; people with anxiety tend to look at the future with apprehension; and those with low self-esteem maximize others’ success and minimize their own.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5</a:t>
            </a:fld>
            <a:endParaRPr lang="en-US"/>
          </a:p>
        </p:txBody>
      </p:sp>
    </p:spTree>
    <p:extLst>
      <p:ext uri="{BB962C8B-B14F-4D97-AF65-F5344CB8AC3E}">
        <p14:creationId xmlns:p14="http://schemas.microsoft.com/office/powerpoint/2010/main" val="364363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CBT, therefore, trains people to identify and change their unhealthy thinking habits into better alternatives that promote desirable behavior and eliminate unwanted ones.</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6</a:t>
            </a:fld>
            <a:endParaRPr lang="en-US"/>
          </a:p>
        </p:txBody>
      </p:sp>
    </p:spTree>
    <p:extLst>
      <p:ext uri="{BB962C8B-B14F-4D97-AF65-F5344CB8AC3E}">
        <p14:creationId xmlns:p14="http://schemas.microsoft.com/office/powerpoint/2010/main" val="259512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Bible teaches us about the connection between thoughts and actions </a:t>
            </a:r>
            <a:r>
              <a:rPr lang="en-US" sz="1200" i="1" kern="1200" dirty="0" smtClean="0">
                <a:solidFill>
                  <a:schemeClr val="tx1"/>
                </a:solidFill>
                <a:effectLst/>
                <a:latin typeface="+mn-lt"/>
                <a:ea typeface="+mn-ea"/>
                <a:cs typeface="+mn-cs"/>
              </a:rPr>
              <a:t>(Luke 6:45). </a:t>
            </a:r>
            <a:r>
              <a:rPr lang="en-US" sz="1200" kern="1200" dirty="0" smtClean="0">
                <a:solidFill>
                  <a:schemeClr val="tx1"/>
                </a:solidFill>
                <a:effectLst/>
                <a:latin typeface="+mn-lt"/>
                <a:ea typeface="+mn-ea"/>
                <a:cs typeface="+mn-cs"/>
              </a:rPr>
              <a:t>Good thought patterns not only are healthy but also provide a way toward integrity: “Do not those who plot evil go astray? But those who plan what is good find love and faithfulness” </a:t>
            </a:r>
            <a:r>
              <a:rPr lang="en-US" sz="1200" i="1" kern="1200" dirty="0" smtClean="0">
                <a:solidFill>
                  <a:schemeClr val="tx1"/>
                </a:solidFill>
                <a:effectLst/>
                <a:latin typeface="+mn-lt"/>
                <a:ea typeface="+mn-ea"/>
                <a:cs typeface="+mn-cs"/>
              </a:rPr>
              <a:t>(Prov. 14:22, NIV).</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7</a:t>
            </a:fld>
            <a:endParaRPr lang="en-US"/>
          </a:p>
        </p:txBody>
      </p:sp>
    </p:spTree>
    <p:extLst>
      <p:ext uri="{BB962C8B-B14F-4D97-AF65-F5344CB8AC3E}">
        <p14:creationId xmlns:p14="http://schemas.microsoft.com/office/powerpoint/2010/main" val="284494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We’ll look at some biblical truths that can help us gain control over our mental activity by allowing Christ to take charge of our mind.</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8</a:t>
            </a:fld>
            <a:endParaRPr lang="en-US"/>
          </a:p>
        </p:txBody>
      </p:sp>
    </p:spTree>
    <p:extLst>
      <p:ext uri="{BB962C8B-B14F-4D97-AF65-F5344CB8AC3E}">
        <p14:creationId xmlns:p14="http://schemas.microsoft.com/office/powerpoint/2010/main" val="4605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Thoughts: The Root of Behavior</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Mark 7:21–23 and Luke 6:45. What do these texts tell us about the importance of controlling not just our actions, not just our deeds, not just our words but our thoughts, as well?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t>9</a:t>
            </a:fld>
            <a:endParaRPr lang="en-US"/>
          </a:p>
        </p:txBody>
      </p:sp>
    </p:spTree>
    <p:extLst>
      <p:ext uri="{BB962C8B-B14F-4D97-AF65-F5344CB8AC3E}">
        <p14:creationId xmlns:p14="http://schemas.microsoft.com/office/powerpoint/2010/main" val="155152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323224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9569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392824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113185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6459-2A9D-CB4A-ACFE-4A51410A6B03}"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317819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6459-2A9D-CB4A-ACFE-4A51410A6B03}"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417343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6459-2A9D-CB4A-ACFE-4A51410A6B03}" type="datetimeFigureOut">
              <a:rPr lang="en-US" smtClean="0"/>
              <a:t>3/27/14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35883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6459-2A9D-CB4A-ACFE-4A51410A6B03}" type="datetimeFigureOut">
              <a:rPr lang="en-US" smtClean="0"/>
              <a:t>3/27/14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312292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6459-2A9D-CB4A-ACFE-4A51410A6B03}" type="datetimeFigureOut">
              <a:rPr lang="en-US" smtClean="0"/>
              <a:t>3/27/14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159198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6459-2A9D-CB4A-ACFE-4A51410A6B03}"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153986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6459-2A9D-CB4A-ACFE-4A51410A6B03}"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45800-CA44-F84E-B481-1FD9F9DB87A1}" type="slidenum">
              <a:rPr lang="en-US" smtClean="0"/>
              <a:t>‹#›</a:t>
            </a:fld>
            <a:endParaRPr lang="en-US"/>
          </a:p>
        </p:txBody>
      </p:sp>
    </p:spTree>
    <p:extLst>
      <p:ext uri="{BB962C8B-B14F-4D97-AF65-F5344CB8AC3E}">
        <p14:creationId xmlns:p14="http://schemas.microsoft.com/office/powerpoint/2010/main" val="1242747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6459-2A9D-CB4A-ACFE-4A51410A6B03}" type="datetimeFigureOut">
              <a:rPr lang="en-US" smtClean="0"/>
              <a:t>3/27/14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45800-CA44-F84E-B481-1FD9F9DB87A1}" type="slidenum">
              <a:rPr lang="en-US" smtClean="0"/>
              <a:t>‹#›</a:t>
            </a:fld>
            <a:endParaRPr lang="en-US"/>
          </a:p>
        </p:txBody>
      </p:sp>
    </p:spTree>
    <p:extLst>
      <p:ext uri="{BB962C8B-B14F-4D97-AF65-F5344CB8AC3E}">
        <p14:creationId xmlns:p14="http://schemas.microsoft.com/office/powerpoint/2010/main" val="364232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hyperlink" Target="http://www.adventistwomensministries.or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chemeClr val="bg1"/>
                </a:solidFill>
                <a:latin typeface="Abadi MT Condensed Light"/>
                <a:cs typeface="Abadi MT Condensed Light"/>
              </a:rPr>
              <a:t>General Conference</a:t>
            </a:r>
          </a:p>
          <a:p>
            <a:r>
              <a:rPr lang="en-US" sz="1200" b="1" dirty="0" smtClean="0">
                <a:solidFill>
                  <a:schemeClr val="bg1"/>
                </a:solidFill>
                <a:latin typeface="Abadi MT Condensed Light"/>
                <a:cs typeface="Abadi MT Condensed Light"/>
              </a:rPr>
              <a:t>Women’s Ministries Department</a:t>
            </a:r>
          </a:p>
          <a:p>
            <a:r>
              <a:rPr lang="en-US" sz="1100" b="1" dirty="0" smtClean="0">
                <a:solidFill>
                  <a:schemeClr val="bg1"/>
                </a:solidFill>
                <a:latin typeface="Abadi MT Condensed Light"/>
                <a:cs typeface="Abadi MT Condensed Light"/>
                <a:hlinkClick r:id="rId4"/>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48376"/>
            <a:ext cx="8229600" cy="4525963"/>
          </a:xfrm>
        </p:spPr>
        <p:txBody>
          <a:bodyPr>
            <a:normAutofit/>
          </a:bodyPr>
          <a:lstStyle/>
          <a:p>
            <a:pPr marL="0" indent="0" algn="ctr">
              <a:buNone/>
            </a:pPr>
            <a:r>
              <a:rPr lang="en-US" sz="3600" dirty="0">
                <a:solidFill>
                  <a:srgbClr val="000000"/>
                </a:solidFill>
                <a:latin typeface="Calibri" pitchFamily="34" charset="0"/>
                <a:cs typeface="Calibri" pitchFamily="34" charset="0"/>
              </a:rPr>
              <a:t>People who suffer from impulse-control disorders fail to resist the impulse to steal, to attack someone, or to gamble. </a:t>
            </a: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Mental health clinicians know that these impulses often are preceded by a certain thought </a:t>
            </a:r>
            <a:r>
              <a:rPr lang="en-US" sz="3600" dirty="0">
                <a:solidFill>
                  <a:srgbClr val="000000"/>
                </a:solidFill>
                <a:latin typeface="Calibri" pitchFamily="34" charset="0"/>
                <a:cs typeface="Calibri" pitchFamily="34" charset="0"/>
              </a:rPr>
              <a:t>(or chain of thoughts), which leads to the undesirable behavior.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3459007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7932" y="2589923"/>
            <a:ext cx="8229600" cy="3833910"/>
          </a:xfrm>
        </p:spPr>
        <p:txBody>
          <a:bodyPr>
            <a:normAutofit/>
          </a:bodyPr>
          <a:lstStyle/>
          <a:p>
            <a:pPr marL="0" indent="0" algn="ctr">
              <a:buNone/>
            </a:pP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What alternative is proposed by Paul to deal with immoral behavior?</a:t>
            </a:r>
            <a:r>
              <a:rPr lang="en-US" sz="3600" dirty="0">
                <a:solidFill>
                  <a:srgbClr val="000000"/>
                </a:solidFill>
                <a:effectLst>
                  <a:outerShdw blurRad="38100" dist="38100" dir="2700000" algn="tl">
                    <a:srgbClr val="000000">
                      <a:alpha val="43137"/>
                    </a:srgbClr>
                  </a:outerShdw>
                </a:effectLst>
                <a:latin typeface="Calibri" pitchFamily="34" charset="0"/>
                <a:cs typeface="Calibri" pitchFamily="34" charset="0"/>
              </a:rPr>
              <a:t> </a:t>
            </a:r>
            <a:r>
              <a:rPr lang="en-US" sz="3600" i="1" dirty="0">
                <a:solidFill>
                  <a:srgbClr val="000000"/>
                </a:solidFill>
                <a:effectLst>
                  <a:outerShdw blurRad="38100" dist="38100" dir="2700000" algn="tl">
                    <a:srgbClr val="000000">
                      <a:alpha val="43137"/>
                    </a:srgbClr>
                  </a:outerShdw>
                </a:effectLst>
                <a:latin typeface="Calibri" pitchFamily="34" charset="0"/>
                <a:cs typeface="Calibri" pitchFamily="34" charset="0"/>
              </a:rPr>
              <a:t>Rom. 8:5–8.</a:t>
            </a:r>
            <a:endParaRPr lang="en-US" sz="36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a:p>
            <a:pPr marL="0" indent="0" algn="ctr">
              <a:buNone/>
            </a:pPr>
            <a:r>
              <a:rPr lang="en-US" sz="3600" dirty="0">
                <a:solidFill>
                  <a:srgbClr val="000000"/>
                </a:solidFill>
                <a:latin typeface="Calibri" pitchFamily="34" charset="0"/>
                <a:cs typeface="Calibri" pitchFamily="34" charset="0"/>
              </a:rPr>
              <a:t>Mind and behavior are shown by Paul as intimately linked. The Spirit-filled mind will seek good deeds, and the sin-dominated mind will bring about sinful deeds.</a:t>
            </a:r>
            <a:endParaRPr lang="en-US" sz="3600" dirty="0">
              <a:solidFill>
                <a:srgbClr val="000000"/>
              </a:solidFill>
            </a:endParaRPr>
          </a:p>
        </p:txBody>
      </p:sp>
    </p:spTree>
    <p:extLst>
      <p:ext uri="{BB962C8B-B14F-4D97-AF65-F5344CB8AC3E}">
        <p14:creationId xmlns:p14="http://schemas.microsoft.com/office/powerpoint/2010/main" val="4266025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5876" y="2347161"/>
            <a:ext cx="8229600" cy="3012260"/>
          </a:xfrm>
        </p:spPr>
        <p:txBody>
          <a:bodyPr>
            <a:noAutofit/>
          </a:bodyPr>
          <a:lstStyle/>
          <a:p>
            <a:pPr marL="0" indent="0" algn="ctr">
              <a:buNone/>
            </a:pPr>
            <a:r>
              <a:rPr lang="en-US" sz="3600" dirty="0">
                <a:solidFill>
                  <a:srgbClr val="000000"/>
                </a:solidFill>
                <a:latin typeface="Calibri" pitchFamily="34" charset="0"/>
                <a:cs typeface="Calibri" pitchFamily="34" charset="0"/>
              </a:rPr>
              <a:t>It is not enough to change the behavior for the sake of convenience or to present a righteous face to the world. </a:t>
            </a: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The heart (mind) needs to be transformed, or else the eventual fruits will show the true nature of that heart.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40585666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932056" y="125246"/>
            <a:ext cx="5754744"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latin typeface="+mn-lt"/>
              </a:rPr>
              <a:t>Thoughts as </a:t>
            </a:r>
            <a:br>
              <a:rPr lang="en-US" b="1" dirty="0" smtClean="0">
                <a:solidFill>
                  <a:schemeClr val="bg1"/>
                </a:solidFill>
                <a:effectLst>
                  <a:outerShdw blurRad="38100" dist="38100" dir="2700000" algn="tl">
                    <a:srgbClr val="000000">
                      <a:alpha val="43137"/>
                    </a:srgbClr>
                  </a:outerShdw>
                </a:effectLst>
                <a:latin typeface="+mn-lt"/>
              </a:rPr>
            </a:br>
            <a:r>
              <a:rPr lang="en-US" b="1" dirty="0" smtClean="0">
                <a:solidFill>
                  <a:schemeClr val="bg1"/>
                </a:solidFill>
                <a:effectLst>
                  <a:outerShdw blurRad="38100" dist="38100" dir="2700000" algn="tl">
                    <a:srgbClr val="000000">
                      <a:alpha val="43137"/>
                    </a:srgbClr>
                  </a:outerShdw>
                </a:effectLst>
                <a:latin typeface="+mn-lt"/>
              </a:rPr>
              <a:t>a Source of Distress</a:t>
            </a:r>
            <a:endParaRPr lang="en-US" b="1" dirty="0">
              <a:solidFill>
                <a:schemeClr val="bg1"/>
              </a:solidFill>
              <a:latin typeface="+mn-lt"/>
            </a:endParaRPr>
          </a:p>
        </p:txBody>
      </p:sp>
      <p:sp>
        <p:nvSpPr>
          <p:cNvPr id="3" name="Content Placeholder 2"/>
          <p:cNvSpPr>
            <a:spLocks noGrp="1"/>
          </p:cNvSpPr>
          <p:nvPr>
            <p:ph idx="1"/>
          </p:nvPr>
        </p:nvSpPr>
        <p:spPr>
          <a:xfrm>
            <a:off x="508000" y="2377783"/>
            <a:ext cx="8229600" cy="3210218"/>
          </a:xfrm>
        </p:spPr>
        <p:txBody>
          <a:bodyPr>
            <a:normAutofit/>
          </a:bodyPr>
          <a:lstStyle/>
          <a:p>
            <a:pPr algn="ct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What are the things that really frighten you? </a:t>
            </a:r>
            <a:r>
              <a:rPr lang="en-US" sz="3600" b="1" dirty="0">
                <a:solidFill>
                  <a:srgbClr val="000000"/>
                </a:solidFill>
                <a:latin typeface="Calibri" pitchFamily="34" charset="0"/>
                <a:cs typeface="Calibri" pitchFamily="34" charset="0"/>
              </a:rPr>
              <a:t>What are ways that you can learn to trust the Lord, despite that fear? After all, isn’t the Lord’s power greater than whatever threats you face?</a:t>
            </a:r>
            <a:endParaRPr lang="en-US" sz="3600" dirty="0">
              <a:solidFill>
                <a:srgbClr val="000000"/>
              </a:solidFill>
              <a:latin typeface="Calibri" pitchFamily="34" charset="0"/>
              <a:cs typeface="Calibri" pitchFamily="34" charset="0"/>
            </a:endParaRPr>
          </a:p>
          <a:p>
            <a:pPr algn="ctr"/>
            <a:endParaRPr lang="en-US" sz="3600" dirty="0">
              <a:solidFill>
                <a:srgbClr val="000000"/>
              </a:solidFill>
              <a:latin typeface="Calibri" pitchFamily="34" charset="0"/>
              <a:cs typeface="Calibri" pitchFamily="34" charset="0"/>
            </a:endParaRPr>
          </a:p>
          <a:p>
            <a:pPr algn="ctr"/>
            <a:endParaRPr lang="en-US" sz="3600" dirty="0">
              <a:solidFill>
                <a:srgbClr val="000000"/>
              </a:solidFill>
            </a:endParaRPr>
          </a:p>
        </p:txBody>
      </p:sp>
    </p:spTree>
    <p:extLst>
      <p:ext uri="{BB962C8B-B14F-4D97-AF65-F5344CB8AC3E}">
        <p14:creationId xmlns:p14="http://schemas.microsoft.com/office/powerpoint/2010/main" val="1515660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68601"/>
            <a:ext cx="8229600" cy="2159000"/>
          </a:xfrm>
        </p:spPr>
        <p:txBody>
          <a:bodyPr>
            <a:normAutofit/>
          </a:bodyPr>
          <a:lstStyle/>
          <a:p>
            <a:pPr marL="0" indent="0" algn="ctr">
              <a:buNone/>
            </a:pPr>
            <a:r>
              <a:rPr lang="en-US" sz="4800" b="1" dirty="0" smtClean="0">
                <a:solidFill>
                  <a:srgbClr val="000000"/>
                </a:solidFill>
                <a:latin typeface="Calibri" pitchFamily="34" charset="0"/>
                <a:cs typeface="Calibri" pitchFamily="34" charset="0"/>
              </a:rPr>
              <a:t>Much </a:t>
            </a:r>
            <a:r>
              <a:rPr lang="en-US" sz="48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suffering</a:t>
            </a:r>
            <a:r>
              <a:rPr lang="en-US" sz="4800" b="1" dirty="0" smtClean="0">
                <a:solidFill>
                  <a:srgbClr val="000000"/>
                </a:solidFill>
                <a:latin typeface="Calibri" pitchFamily="34" charset="0"/>
                <a:cs typeface="Calibri" pitchFamily="34" charset="0"/>
              </a:rPr>
              <a:t> can occur </a:t>
            </a:r>
          </a:p>
          <a:p>
            <a:pPr marL="114300" indent="0" algn="ctr">
              <a:buNone/>
            </a:pPr>
            <a:r>
              <a:rPr lang="en-US" sz="4800" b="1" dirty="0" smtClean="0">
                <a:solidFill>
                  <a:srgbClr val="000000"/>
                </a:solidFill>
                <a:latin typeface="Calibri" pitchFamily="34" charset="0"/>
                <a:cs typeface="Calibri" pitchFamily="34" charset="0"/>
              </a:rPr>
              <a:t> through </a:t>
            </a:r>
            <a:r>
              <a:rPr lang="en-US" sz="48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thinking.</a:t>
            </a:r>
            <a:endParaRPr lang="en-US" sz="4800" b="1" dirty="0">
              <a:solidFill>
                <a:srgbClr val="000000"/>
              </a:solidFill>
            </a:endParaRPr>
          </a:p>
        </p:txBody>
      </p:sp>
    </p:spTree>
    <p:extLst>
      <p:ext uri="{BB962C8B-B14F-4D97-AF65-F5344CB8AC3E}">
        <p14:creationId xmlns:p14="http://schemas.microsoft.com/office/powerpoint/2010/main" val="21666126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11028"/>
            <a:ext cx="8229600" cy="4525963"/>
          </a:xfrm>
        </p:spPr>
        <p:txBody>
          <a:bodyPr>
            <a:normAutofit/>
          </a:bodyPr>
          <a:lstStyle/>
          <a:p>
            <a:pPr marL="0" indent="0" algn="ctr">
              <a:buNone/>
            </a:pPr>
            <a:r>
              <a:rPr lang="en-US" sz="4000" b="1" dirty="0">
                <a:solidFill>
                  <a:srgbClr val="000000"/>
                </a:solidFill>
                <a:effectLst>
                  <a:outerShdw blurRad="38100" dist="38100" dir="2700000" algn="tl">
                    <a:srgbClr val="000000">
                      <a:alpha val="43137"/>
                    </a:srgbClr>
                  </a:outerShdw>
                </a:effectLst>
                <a:latin typeface="Calibri" pitchFamily="34" charset="0"/>
                <a:cs typeface="Calibri" pitchFamily="34" charset="0"/>
              </a:rPr>
              <a:t>Words are very powerful tools, either for good or for evil. </a:t>
            </a:r>
            <a:r>
              <a:rPr lang="en-US" sz="4000" dirty="0">
                <a:solidFill>
                  <a:srgbClr val="000000"/>
                </a:solidFill>
                <a:latin typeface="Calibri" pitchFamily="34" charset="0"/>
                <a:cs typeface="Calibri" pitchFamily="34" charset="0"/>
              </a:rPr>
              <a:t>Our words either build up or tear down. There is life and death in the words we speak. How careful we need to be with the thoughts and sentiments that come out of our mouths.</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38606086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241592" y="350838"/>
            <a:ext cx="8229600" cy="1143000"/>
          </a:xfrm>
        </p:spPr>
        <p:txBody>
          <a:bodyPr/>
          <a:lstStyle/>
          <a:p>
            <a:r>
              <a:rPr lang="en-US" b="1" dirty="0">
                <a:solidFill>
                  <a:srgbClr val="FFFFFF"/>
                </a:solidFill>
                <a:effectLst>
                  <a:outerShdw blurRad="38100" dist="38100" dir="2700000" algn="tl">
                    <a:srgbClr val="000000">
                      <a:alpha val="43137"/>
                    </a:srgbClr>
                  </a:outerShdw>
                </a:effectLst>
                <a:latin typeface="+mn-lt"/>
              </a:rPr>
              <a:t>Reflect</a:t>
            </a:r>
            <a:endParaRPr lang="en-US" dirty="0">
              <a:solidFill>
                <a:srgbClr val="FFFFFF"/>
              </a:solidFill>
              <a:latin typeface="+mn-lt"/>
            </a:endParaRPr>
          </a:p>
        </p:txBody>
      </p:sp>
      <p:sp>
        <p:nvSpPr>
          <p:cNvPr id="3" name="Content Placeholder 2"/>
          <p:cNvSpPr>
            <a:spLocks noGrp="1"/>
          </p:cNvSpPr>
          <p:nvPr>
            <p:ph idx="1"/>
          </p:nvPr>
        </p:nvSpPr>
        <p:spPr>
          <a:xfrm>
            <a:off x="431800" y="2686301"/>
            <a:ext cx="8229600" cy="1929172"/>
          </a:xfrm>
        </p:spPr>
        <p:txBody>
          <a:bodyPr>
            <a:normAutofit/>
          </a:bodyPr>
          <a:lstStyle/>
          <a:p>
            <a:pPr algn="ctr"/>
            <a:r>
              <a:rPr lang="en-US" sz="4000" b="1" dirty="0" smtClean="0">
                <a:solidFill>
                  <a:srgbClr val="000000"/>
                </a:solidFill>
                <a:latin typeface="Calibri" pitchFamily="34" charset="0"/>
                <a:cs typeface="Calibri" pitchFamily="34" charset="0"/>
              </a:rPr>
              <a:t>Read Acts 14:2, 15:24, and Galatians 3:1. </a:t>
            </a: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What do they tell us about the power to impact people negatively? </a:t>
            </a:r>
            <a:r>
              <a:rPr lang="en-US" sz="4000"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 </a:t>
            </a:r>
          </a:p>
          <a:p>
            <a:pPr algn="ctr"/>
            <a:endParaRPr lang="en-US" sz="4000" dirty="0">
              <a:solidFill>
                <a:srgbClr val="000000"/>
              </a:solidFill>
            </a:endParaRPr>
          </a:p>
        </p:txBody>
      </p:sp>
    </p:spTree>
    <p:extLst>
      <p:ext uri="{BB962C8B-B14F-4D97-AF65-F5344CB8AC3E}">
        <p14:creationId xmlns:p14="http://schemas.microsoft.com/office/powerpoint/2010/main" val="20663143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2311" y="2211930"/>
            <a:ext cx="8030473" cy="4525963"/>
          </a:xfrm>
        </p:spPr>
        <p:txBody>
          <a:bodyPr/>
          <a:lstStyle/>
          <a:p>
            <a:pPr marL="0" indent="0" algn="ctr">
              <a:buNone/>
            </a:pPr>
            <a:r>
              <a:rPr lang="en-US" b="1" dirty="0">
                <a:solidFill>
                  <a:srgbClr val="002060"/>
                </a:solidFill>
                <a:effectLst>
                  <a:outerShdw blurRad="38100" dist="38100" dir="2700000" algn="tl">
                    <a:srgbClr val="000000">
                      <a:alpha val="43137"/>
                    </a:srgbClr>
                  </a:outerShdw>
                </a:effectLst>
                <a:latin typeface="Calibri" pitchFamily="34" charset="0"/>
                <a:cs typeface="Calibri" pitchFamily="34" charset="0"/>
              </a:rPr>
              <a:t>“If you do not feel lighthearted and joyous, do not talk of your feelings. Cast no shadow upon the lives of others. A cold, sunless religion never draws souls to Christ. It drives them away from Him into the nets that Satan has spread for the feet of the straying.</a:t>
            </a:r>
            <a:r>
              <a:rPr lang="en-US"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a:t>
            </a:r>
          </a:p>
          <a:p>
            <a:pPr marL="0" indent="0" algn="ctr">
              <a:buNone/>
            </a:pPr>
            <a:r>
              <a:rPr lang="en-US" sz="28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a:t>
            </a:r>
            <a:r>
              <a:rPr lang="en-US" sz="2800" b="1" dirty="0">
                <a:solidFill>
                  <a:srgbClr val="002060"/>
                </a:solidFill>
                <a:effectLst>
                  <a:outerShdw blurRad="38100" dist="38100" dir="2700000" algn="tl">
                    <a:srgbClr val="000000">
                      <a:alpha val="43137"/>
                    </a:srgbClr>
                  </a:outerShdw>
                </a:effectLst>
                <a:latin typeface="Calibri" pitchFamily="34" charset="0"/>
                <a:cs typeface="Calibri" pitchFamily="34" charset="0"/>
              </a:rPr>
              <a:t>Ellen G. White, </a:t>
            </a:r>
            <a:r>
              <a:rPr lang="en-US" sz="2800" b="1" i="1" dirty="0">
                <a:solidFill>
                  <a:srgbClr val="002060"/>
                </a:solidFill>
                <a:effectLst>
                  <a:outerShdw blurRad="38100" dist="38100" dir="2700000" algn="tl">
                    <a:srgbClr val="000000">
                      <a:alpha val="43137"/>
                    </a:srgbClr>
                  </a:outerShdw>
                </a:effectLst>
                <a:latin typeface="Calibri" pitchFamily="34" charset="0"/>
                <a:cs typeface="Calibri" pitchFamily="34" charset="0"/>
              </a:rPr>
              <a:t>The Ministry of Healing,</a:t>
            </a:r>
            <a:r>
              <a:rPr lang="en-US" sz="2800" b="1" dirty="0">
                <a:solidFill>
                  <a:srgbClr val="002060"/>
                </a:solidFill>
                <a:effectLst>
                  <a:outerShdw blurRad="38100" dist="38100" dir="2700000" algn="tl">
                    <a:srgbClr val="000000">
                      <a:alpha val="43137"/>
                    </a:srgbClr>
                  </a:outerShdw>
                </a:effectLst>
                <a:latin typeface="Calibri" pitchFamily="34" charset="0"/>
                <a:cs typeface="Calibri" pitchFamily="34" charset="0"/>
              </a:rPr>
              <a:t> p. 488.</a:t>
            </a:r>
          </a:p>
          <a:p>
            <a:pPr marL="0" indent="0" algn="ctr">
              <a:buNone/>
            </a:pPr>
            <a:endParaRPr lang="en-US" b="1" dirty="0">
              <a:solidFill>
                <a:srgbClr val="002060"/>
              </a:solidFill>
              <a:effectLst>
                <a:outerShdw blurRad="38100" dist="38100" dir="2700000" algn="tl">
                  <a:srgbClr val="000000">
                    <a:alpha val="43137"/>
                  </a:srgbClr>
                </a:outerShdw>
              </a:effectLst>
              <a:latin typeface="Calibri" pitchFamily="34" charset="0"/>
              <a:cs typeface="Calibri" pitchFamily="34" charset="0"/>
            </a:endParaRPr>
          </a:p>
          <a:p>
            <a:pPr marL="0" indent="0">
              <a:buNone/>
            </a:pPr>
            <a:endParaRPr lang="en-US" dirty="0"/>
          </a:p>
        </p:txBody>
      </p:sp>
    </p:spTree>
    <p:extLst>
      <p:ext uri="{BB962C8B-B14F-4D97-AF65-F5344CB8AC3E}">
        <p14:creationId xmlns:p14="http://schemas.microsoft.com/office/powerpoint/2010/main" val="839719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048000" y="376238"/>
            <a:ext cx="5765800" cy="1143000"/>
          </a:xfrm>
        </p:spPr>
        <p:txBody>
          <a:bodyPr>
            <a:normAutofit/>
          </a:bodyPr>
          <a:lstStyle/>
          <a:p>
            <a:r>
              <a:rPr lang="en-US" b="1" dirty="0" smtClean="0">
                <a:solidFill>
                  <a:srgbClr val="F2F2F2"/>
                </a:solidFill>
                <a:effectLst>
                  <a:outerShdw blurRad="38100" dist="38100" dir="2700000" algn="tl">
                    <a:srgbClr val="000000">
                      <a:alpha val="43137"/>
                    </a:srgbClr>
                  </a:outerShdw>
                </a:effectLst>
              </a:rPr>
              <a:t>Wholesome Thinking</a:t>
            </a:r>
            <a:endParaRPr lang="en-US" dirty="0">
              <a:solidFill>
                <a:srgbClr val="F2F2F2"/>
              </a:solidFill>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rgbClr val="000000"/>
                </a:solidFill>
                <a:latin typeface="Calibri" pitchFamily="34" charset="0"/>
                <a:cs typeface="Calibri" pitchFamily="34" charset="0"/>
              </a:rPr>
              <a:t>“Finally, brothers, whatever is true, whatever is noble, whatever is right, whatever is pure, whatever is lovely, whatever is admirable—if anything is excellent or praiseworthy—think about such things” </a:t>
            </a:r>
            <a:r>
              <a:rPr lang="en-US" sz="3600" b="1" i="1" dirty="0" smtClean="0">
                <a:solidFill>
                  <a:srgbClr val="000000"/>
                </a:solidFill>
                <a:latin typeface="Calibri" pitchFamily="34" charset="0"/>
                <a:cs typeface="Calibri" pitchFamily="34" charset="0"/>
              </a:rPr>
              <a:t>(Phil. 4:8, NIV)</a:t>
            </a:r>
            <a:r>
              <a:rPr lang="en-US" sz="3600" b="1" dirty="0" smtClean="0">
                <a:solidFill>
                  <a:srgbClr val="000000"/>
                </a:solidFill>
                <a:latin typeface="Calibri" pitchFamily="34" charset="0"/>
                <a:cs typeface="Calibri" pitchFamily="34" charset="0"/>
              </a:rPr>
              <a:t>.</a:t>
            </a:r>
          </a:p>
          <a:p>
            <a:pPr marL="0" indent="0" algn="ctr">
              <a:buNone/>
            </a:pPr>
            <a:endParaRPr lang="en-US" sz="3600" b="1" dirty="0">
              <a:solidFill>
                <a:srgbClr val="000000"/>
              </a:solidFill>
            </a:endParaRPr>
          </a:p>
        </p:txBody>
      </p:sp>
      <p:sp>
        <p:nvSpPr>
          <p:cNvPr id="4" name="Rectangle 3"/>
          <p:cNvSpPr/>
          <p:nvPr/>
        </p:nvSpPr>
        <p:spPr>
          <a:xfrm>
            <a:off x="609600" y="5287738"/>
            <a:ext cx="8229600" cy="1077218"/>
          </a:xfrm>
          <a:prstGeom prst="rect">
            <a:avLst/>
          </a:prstGeom>
        </p:spPr>
        <p:txBody>
          <a:bodyPr wrap="square">
            <a:spAutoFit/>
          </a:bodyPr>
          <a:lstStyle/>
          <a:p>
            <a:pPr algn="ctr"/>
            <a:r>
              <a:rPr lang="en-US" sz="3200" b="1" dirty="0">
                <a:solidFill>
                  <a:srgbClr val="000090"/>
                </a:solidFill>
                <a:effectLst>
                  <a:outerShdw blurRad="38100" dist="38100" dir="2700000" algn="tl">
                    <a:srgbClr val="000000">
                      <a:alpha val="43137"/>
                    </a:srgbClr>
                  </a:outerShdw>
                </a:effectLst>
                <a:latin typeface="Calibri" pitchFamily="34" charset="0"/>
                <a:cs typeface="Calibri" pitchFamily="34" charset="0"/>
              </a:rPr>
              <a:t>What is the essence of Paul’s words to us here? What is the key to doing what he </a:t>
            </a:r>
            <a:r>
              <a:rPr lang="en-US" sz="3200" b="1"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says?</a:t>
            </a:r>
            <a:endParaRPr lang="en-US" sz="3200" dirty="0">
              <a:solidFill>
                <a:srgbClr val="00009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5018859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851" y="1861636"/>
            <a:ext cx="8229600"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Remembering, repeating, thinking about, and meditating on the words in the Bible is one of the greatest spiritual blessings available to us, and it is a sure way to cultivate what Peter called “wholesome thinking.”</a:t>
            </a:r>
          </a:p>
          <a:p>
            <a:pPr marL="0" indent="0" algn="ctr">
              <a:buNone/>
            </a:pPr>
            <a:r>
              <a:rPr lang="en-US" sz="4000" b="1"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 </a:t>
            </a:r>
            <a:r>
              <a:rPr lang="en-US" sz="2800" b="1" i="1"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(2 Pet. 3:1, NIV)</a:t>
            </a:r>
            <a:endParaRPr lang="en-US" sz="2800" dirty="0">
              <a:solidFill>
                <a:srgbClr val="000090"/>
              </a:solidFill>
            </a:endParaRPr>
          </a:p>
        </p:txBody>
      </p:sp>
    </p:spTree>
    <p:extLst>
      <p:ext uri="{BB962C8B-B14F-4D97-AF65-F5344CB8AC3E}">
        <p14:creationId xmlns:p14="http://schemas.microsoft.com/office/powerpoint/2010/main" val="2548330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pic>
        <p:nvPicPr>
          <p:cNvPr id="4"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5547966"/>
            <a:ext cx="559277" cy="42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149408" y="3564742"/>
            <a:ext cx="5259832" cy="3501076"/>
          </a:xfrm>
          <a:prstGeom prst="rect">
            <a:avLst/>
          </a:prstGeom>
        </p:spPr>
      </p:pic>
      <p:sp>
        <p:nvSpPr>
          <p:cNvPr id="2" name="Title 1"/>
          <p:cNvSpPr>
            <a:spLocks noGrp="1"/>
          </p:cNvSpPr>
          <p:nvPr>
            <p:ph type="ctrTitle"/>
          </p:nvPr>
        </p:nvSpPr>
        <p:spPr>
          <a:xfrm>
            <a:off x="685800" y="2351285"/>
            <a:ext cx="7772400" cy="1470025"/>
          </a:xfrm>
        </p:spPr>
        <p:txBody>
          <a:bodyPr/>
          <a:lstStyle/>
          <a:p>
            <a:r>
              <a:rPr lang="en-US" dirty="0" smtClean="0">
                <a:latin typeface="Adobe Caslon Pro Bold"/>
                <a:cs typeface="Adobe Caslon Pro Bold"/>
              </a:rPr>
              <a:t>Lesson|6</a:t>
            </a:r>
            <a:br>
              <a:rPr lang="en-US" dirty="0" smtClean="0">
                <a:latin typeface="Adobe Caslon Pro Bold"/>
                <a:cs typeface="Adobe Caslon Pro Bold"/>
              </a:rPr>
            </a:br>
            <a:r>
              <a:rPr lang="en-US" dirty="0" smtClean="0">
                <a:solidFill>
                  <a:srgbClr val="008000"/>
                </a:solidFill>
                <a:latin typeface="Adobe Caslon Pro Bold"/>
                <a:cs typeface="Adobe Caslon Pro Bold"/>
              </a:rPr>
              <a:t>GOOD THINKING</a:t>
            </a:r>
            <a:endParaRPr lang="en-US" dirty="0">
              <a:solidFill>
                <a:srgbClr val="008000"/>
              </a:solidFill>
              <a:latin typeface="Adobe Caslon Pro Bold"/>
              <a:cs typeface="Adobe Caslon Pro Bold"/>
            </a:endParaRPr>
          </a:p>
        </p:txBody>
      </p:sp>
      <p:sp>
        <p:nvSpPr>
          <p:cNvPr id="3" name="Subtitle 2"/>
          <p:cNvSpPr>
            <a:spLocks noGrp="1"/>
          </p:cNvSpPr>
          <p:nvPr>
            <p:ph type="subTitle" idx="1"/>
          </p:nvPr>
        </p:nvSpPr>
        <p:spPr>
          <a:xfrm>
            <a:off x="1371600" y="3904605"/>
            <a:ext cx="6400800" cy="678134"/>
          </a:xfrm>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sp>
        <p:nvSpPr>
          <p:cNvPr id="5" name="Subtitle 2"/>
          <p:cNvSpPr txBox="1">
            <a:spLocks/>
          </p:cNvSpPr>
          <p:nvPr/>
        </p:nvSpPr>
        <p:spPr>
          <a:xfrm>
            <a:off x="1204440" y="5972294"/>
            <a:ext cx="7180252" cy="8382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smtClean="0">
                <a:solidFill>
                  <a:schemeClr val="tx1"/>
                </a:solidFill>
              </a:rPr>
              <a:t>General Conference </a:t>
            </a:r>
          </a:p>
          <a:p>
            <a:r>
              <a:rPr lang="en-US" sz="1100" dirty="0" smtClean="0">
                <a:solidFill>
                  <a:schemeClr val="tx1"/>
                </a:solidFill>
              </a:rPr>
              <a:t>Women’s Ministries Department</a:t>
            </a:r>
          </a:p>
          <a:p>
            <a:r>
              <a:rPr lang="en-US" sz="1100" b="1" dirty="0" smtClean="0">
                <a:solidFill>
                  <a:schemeClr val="bg1"/>
                </a:solidFill>
                <a:latin typeface="Calibri" pitchFamily="34" charset="0"/>
                <a:cs typeface="Calibri" pitchFamily="34" charset="0"/>
                <a:hlinkClick r:id="rId6"/>
              </a:rPr>
              <a:t>www.adventistwomensministries.org</a:t>
            </a:r>
            <a:r>
              <a:rPr lang="en-US" sz="1100" b="1" dirty="0" smtClean="0">
                <a:solidFill>
                  <a:schemeClr val="bg1"/>
                </a:solidFill>
                <a:latin typeface="Calibri" pitchFamily="34" charset="0"/>
                <a:cs typeface="Calibri" pitchFamily="34" charset="0"/>
              </a:rPr>
              <a:t> </a:t>
            </a:r>
            <a:endParaRPr lang="en-US" sz="1100" b="1" dirty="0">
              <a:solidFill>
                <a:schemeClr val="bg1"/>
              </a:solidFill>
              <a:latin typeface="Calibri" pitchFamily="34" charset="0"/>
              <a:cs typeface="Calibri" pitchFamily="34" charset="0"/>
            </a:endParaRPr>
          </a:p>
          <a:p>
            <a:endParaRPr lang="en-US" sz="1100" dirty="0" smtClean="0"/>
          </a:p>
          <a:p>
            <a:r>
              <a:rPr lang="en-US" sz="1100" dirty="0" smtClean="0"/>
              <a:t> </a:t>
            </a:r>
            <a:endParaRPr lang="en-US" sz="1100" dirty="0"/>
          </a:p>
        </p:txBody>
      </p:sp>
    </p:spTree>
    <p:extLst>
      <p:ext uri="{BB962C8B-B14F-4D97-AF65-F5344CB8AC3E}">
        <p14:creationId xmlns:p14="http://schemas.microsoft.com/office/powerpoint/2010/main" val="41223979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5876" y="1805614"/>
            <a:ext cx="8229600" cy="4525963"/>
          </a:xfrm>
        </p:spPr>
        <p:txBody>
          <a:bodyPr>
            <a:normAutofit/>
          </a:bodyPr>
          <a:lstStyle/>
          <a:p>
            <a:pPr marL="0" indent="0" algn="ctr">
              <a:buNone/>
            </a:pPr>
            <a:r>
              <a:rPr lang="en-US" sz="4000" b="1" dirty="0">
                <a:solidFill>
                  <a:srgbClr val="000000"/>
                </a:solidFill>
                <a:effectLst>
                  <a:outerShdw blurRad="38100" dist="38100" dir="2700000" algn="tl">
                    <a:srgbClr val="000000">
                      <a:alpha val="43137"/>
                    </a:srgbClr>
                  </a:outerShdw>
                </a:effectLst>
                <a:latin typeface="Calibri" pitchFamily="34" charset="0"/>
                <a:cs typeface="Calibri" pitchFamily="34" charset="0"/>
              </a:rPr>
              <a:t>Prayer is another way to keep the mind out of trouble.  </a:t>
            </a:r>
            <a:r>
              <a:rPr lang="en-US" sz="4000" dirty="0">
                <a:solidFill>
                  <a:srgbClr val="000000"/>
                </a:solidFill>
                <a:latin typeface="Calibri" pitchFamily="34" charset="0"/>
                <a:cs typeface="Calibri" pitchFamily="34" charset="0"/>
              </a:rPr>
              <a:t>While we talk to God, there is little chance for lustful or other forms of selfish thoughts. Acquiring prayerful habits is a sure protection from sinful thoughts and, consequently, from sinful actions.</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7898587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361594" y="442704"/>
            <a:ext cx="5418585"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The Thoughts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of Our Hearts</a:t>
            </a:r>
            <a:br>
              <a:rPr lang="en-US"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sp>
        <p:nvSpPr>
          <p:cNvPr id="3" name="Content Placeholder 2"/>
          <p:cNvSpPr>
            <a:spLocks noGrp="1"/>
          </p:cNvSpPr>
          <p:nvPr>
            <p:ph idx="1"/>
          </p:nvPr>
        </p:nvSpPr>
        <p:spPr>
          <a:xfrm>
            <a:off x="386968" y="2136524"/>
            <a:ext cx="8350632" cy="4525963"/>
          </a:xfrm>
        </p:spPr>
        <p:txBody>
          <a:bodyPr>
            <a:noAutofit/>
          </a:bodyPr>
          <a:lstStyle/>
          <a:p>
            <a:pPr marL="0" indent="0" algn="ctr">
              <a:buNone/>
            </a:pPr>
            <a:r>
              <a:rPr lang="en-US" sz="3600" dirty="0" smtClean="0">
                <a:solidFill>
                  <a:srgbClr val="000000"/>
                </a:solidFill>
                <a:latin typeface="Calibri" pitchFamily="34" charset="0"/>
                <a:cs typeface="Calibri" pitchFamily="34" charset="0"/>
              </a:rPr>
              <a:t>“For you alone know the hearts of all men”</a:t>
            </a:r>
            <a:r>
              <a:rPr lang="en-US" sz="3600" i="1" dirty="0" smtClean="0">
                <a:solidFill>
                  <a:srgbClr val="000000"/>
                </a:solidFill>
                <a:latin typeface="Calibri" pitchFamily="34" charset="0"/>
                <a:cs typeface="Calibri" pitchFamily="34" charset="0"/>
              </a:rPr>
              <a:t> (1 Kings 8:39, NIV)</a:t>
            </a:r>
            <a:r>
              <a:rPr lang="en-US" sz="3600" i="1" dirty="0" smtClean="0">
                <a:latin typeface="Calibri" pitchFamily="34" charset="0"/>
                <a:cs typeface="Calibri" pitchFamily="34" charset="0"/>
              </a:rPr>
              <a:t>. </a:t>
            </a:r>
            <a:r>
              <a:rPr lang="en-US" sz="4000" dirty="0" smtClean="0">
                <a:effectLst>
                  <a:outerShdw blurRad="38100" dist="38100" dir="2700000" algn="tl">
                    <a:srgbClr val="000000">
                      <a:alpha val="43137"/>
                    </a:srgbClr>
                  </a:outerShdw>
                </a:effectLst>
                <a:latin typeface="Calibri" pitchFamily="34" charset="0"/>
                <a:cs typeface="Calibri" pitchFamily="34" charset="0"/>
              </a:rPr>
              <a:t>The word </a:t>
            </a:r>
            <a:r>
              <a:rPr lang="en-US" sz="4000" i="1" dirty="0" smtClean="0">
                <a:effectLst>
                  <a:outerShdw blurRad="38100" dist="38100" dir="2700000" algn="tl">
                    <a:srgbClr val="000000">
                      <a:alpha val="43137"/>
                    </a:srgbClr>
                  </a:outerShdw>
                </a:effectLst>
                <a:latin typeface="Calibri" pitchFamily="34" charset="0"/>
                <a:cs typeface="Calibri" pitchFamily="34" charset="0"/>
              </a:rPr>
              <a:t>heart</a:t>
            </a:r>
            <a:r>
              <a:rPr lang="en-US" sz="4000" dirty="0" smtClean="0">
                <a:effectLst>
                  <a:outerShdw blurRad="38100" dist="38100" dir="2700000" algn="tl">
                    <a:srgbClr val="000000">
                      <a:alpha val="43137"/>
                    </a:srgbClr>
                  </a:outerShdw>
                </a:effectLst>
                <a:latin typeface="Calibri" pitchFamily="34" charset="0"/>
                <a:cs typeface="Calibri" pitchFamily="34" charset="0"/>
              </a:rPr>
              <a:t> often is used in the Bible as the seat of thoughts and emotions </a:t>
            </a:r>
            <a:r>
              <a:rPr lang="en-US" sz="3600" i="1" dirty="0" smtClean="0">
                <a:solidFill>
                  <a:srgbClr val="000000"/>
                </a:solidFill>
                <a:latin typeface="Calibri" pitchFamily="34" charset="0"/>
                <a:cs typeface="Calibri" pitchFamily="34" charset="0"/>
              </a:rPr>
              <a:t>(see Matt. 9:4). </a:t>
            </a:r>
            <a:r>
              <a:rPr lang="en-US" sz="3600" dirty="0" smtClean="0">
                <a:solidFill>
                  <a:srgbClr val="000000"/>
                </a:solidFill>
                <a:latin typeface="Calibri" pitchFamily="34" charset="0"/>
                <a:cs typeface="Calibri" pitchFamily="34" charset="0"/>
              </a:rPr>
              <a:t>Only God has access to the intimacy of our mental activity, to our true intentions, and to our secret yearnings.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14878711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08201"/>
            <a:ext cx="8229600" cy="4013200"/>
          </a:xfrm>
        </p:spPr>
        <p:txBody>
          <a:bodyPr>
            <a:noAutofit/>
          </a:bodyPr>
          <a:lstStyle/>
          <a:p>
            <a:pPr marL="0" indent="0" algn="ctr">
              <a:buNone/>
            </a:pPr>
            <a:r>
              <a:rPr lang="en-US" sz="3600" b="1" dirty="0">
                <a:solidFill>
                  <a:srgbClr val="002060"/>
                </a:solidFill>
                <a:effectLst>
                  <a:outerShdw blurRad="38100" dist="38100" dir="2700000" algn="tl">
                    <a:srgbClr val="000000">
                      <a:alpha val="43137"/>
                    </a:srgbClr>
                  </a:outerShdw>
                </a:effectLst>
                <a:latin typeface="Calibri" pitchFamily="34" charset="0"/>
                <a:cs typeface="Calibri" pitchFamily="34" charset="0"/>
              </a:rPr>
              <a:t>When people are too discouraged to utter a sensible word of prayer, God knows their need. Humans can look only at the outer appearance and behaviors, and then try to imagine what someone else is thinking; God knows the thoughts in ways others never can. </a:t>
            </a:r>
          </a:p>
          <a:p>
            <a:pPr marL="0" indent="0" algn="ctr">
              <a:buNone/>
            </a:pPr>
            <a:endParaRPr lang="en-US" sz="3600" dirty="0"/>
          </a:p>
        </p:txBody>
      </p:sp>
    </p:spTree>
    <p:extLst>
      <p:ext uri="{BB962C8B-B14F-4D97-AF65-F5344CB8AC3E}">
        <p14:creationId xmlns:p14="http://schemas.microsoft.com/office/powerpoint/2010/main" val="15198570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82800"/>
            <a:ext cx="8229600" cy="4525963"/>
          </a:xfrm>
        </p:spPr>
        <p:txBody>
          <a:bodyPr>
            <a:noAutofit/>
          </a:bodyPr>
          <a:lstStyle/>
          <a:p>
            <a:pPr marL="0" indent="0" algn="ctr">
              <a:buNone/>
            </a:pPr>
            <a:r>
              <a:rPr lang="en-US" sz="3600" dirty="0">
                <a:solidFill>
                  <a:srgbClr val="000000"/>
                </a:solidFill>
                <a:latin typeface="Calibri" pitchFamily="34" charset="0"/>
                <a:cs typeface="Calibri" pitchFamily="34" charset="0"/>
              </a:rPr>
              <a:t>As you make everyday decisions (personal or work-related) or think of other people, </a:t>
            </a: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pause for a moment and send a quiet prayer to God. </a:t>
            </a:r>
            <a:r>
              <a:rPr lang="en-US" sz="3600" dirty="0">
                <a:solidFill>
                  <a:srgbClr val="000000"/>
                </a:solidFill>
                <a:latin typeface="Calibri" pitchFamily="34" charset="0"/>
                <a:cs typeface="Calibri" pitchFamily="34" charset="0"/>
              </a:rPr>
              <a:t>Enjoy the understanding of an intimate dialogue that is for you and God alone. Nobody else in the universe is privy to this communication.</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38567112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412" y="1962442"/>
            <a:ext cx="8686800" cy="4525963"/>
          </a:xfrm>
        </p:spPr>
        <p:txBody>
          <a:bodyPr>
            <a:normAutofit/>
          </a:bodyPr>
          <a:lstStyle/>
          <a:p>
            <a:pPr algn="ctr"/>
            <a:r>
              <a:rPr lang="en-US" sz="3600" b="1" dirty="0">
                <a:solidFill>
                  <a:srgbClr val="000000"/>
                </a:solidFill>
                <a:latin typeface="Calibri" pitchFamily="34" charset="0"/>
                <a:cs typeface="Calibri" pitchFamily="34" charset="0"/>
              </a:rPr>
              <a:t>How does the day’s lesson help you better understand the biblical admonition not to judge others? How many times have your motives been misjudged by those who don’t know your heart? </a:t>
            </a:r>
          </a:p>
          <a:p>
            <a:pPr algn="ctr"/>
            <a:endParaRPr lang="en-US" sz="3600" b="1" dirty="0">
              <a:solidFill>
                <a:srgbClr val="000000"/>
              </a:solidFill>
            </a:endParaRPr>
          </a:p>
        </p:txBody>
      </p:sp>
      <p:sp>
        <p:nvSpPr>
          <p:cNvPr id="4" name="Rectangle 3"/>
          <p:cNvSpPr/>
          <p:nvPr/>
        </p:nvSpPr>
        <p:spPr>
          <a:xfrm>
            <a:off x="1008504" y="5008146"/>
            <a:ext cx="7507558" cy="1754327"/>
          </a:xfrm>
          <a:prstGeom prst="rect">
            <a:avLst/>
          </a:prstGeom>
        </p:spPr>
        <p:txBody>
          <a:bodyPr wrap="square">
            <a:spAutoFit/>
          </a:bodyPr>
          <a:lstStyle/>
          <a:p>
            <a:pPr algn="ctr"/>
            <a:r>
              <a:rPr lang="en-US" sz="3600" b="1" dirty="0">
                <a:solidFill>
                  <a:srgbClr val="000090"/>
                </a:solidFill>
                <a:effectLst>
                  <a:outerShdw blurRad="38100" dist="38100" dir="2700000" algn="tl">
                    <a:srgbClr val="000000">
                      <a:alpha val="43137"/>
                    </a:srgbClr>
                  </a:outerShdw>
                </a:effectLst>
                <a:latin typeface="Calibri" pitchFamily="34" charset="0"/>
                <a:cs typeface="Calibri" pitchFamily="34" charset="0"/>
              </a:rPr>
              <a:t>Why, then, is it </a:t>
            </a:r>
            <a:r>
              <a:rPr lang="en-US" sz="3600" b="1" dirty="0" smtClean="0">
                <a:solidFill>
                  <a:srgbClr val="000090"/>
                </a:solidFill>
                <a:effectLst>
                  <a:outerShdw blurRad="38100" dist="38100" dir="2700000" algn="tl">
                    <a:srgbClr val="000000">
                      <a:alpha val="43137"/>
                    </a:srgbClr>
                  </a:outerShdw>
                </a:effectLst>
                <a:latin typeface="Calibri" pitchFamily="34" charset="0"/>
                <a:cs typeface="Calibri" pitchFamily="34" charset="0"/>
              </a:rPr>
              <a:t>important </a:t>
            </a:r>
            <a:r>
              <a:rPr lang="en-US" sz="3600" b="1" dirty="0">
                <a:solidFill>
                  <a:srgbClr val="000090"/>
                </a:solidFill>
                <a:effectLst>
                  <a:outerShdw blurRad="38100" dist="38100" dir="2700000" algn="tl">
                    <a:srgbClr val="000000">
                      <a:alpha val="43137"/>
                    </a:srgbClr>
                  </a:outerShdw>
                </a:effectLst>
                <a:latin typeface="Calibri" pitchFamily="34" charset="0"/>
                <a:cs typeface="Calibri" pitchFamily="34" charset="0"/>
              </a:rPr>
              <a:t>not to judge others in return? </a:t>
            </a:r>
            <a:endParaRPr lang="en-US" sz="3600" dirty="0">
              <a:solidFill>
                <a:srgbClr val="000090"/>
              </a:solidFill>
              <a:effectLst>
                <a:outerShdw blurRad="38100" dist="38100" dir="2700000" algn="tl">
                  <a:srgbClr val="000000">
                    <a:alpha val="43137"/>
                  </a:srgbClr>
                </a:outerShdw>
              </a:effectLst>
              <a:latin typeface="Calibri" pitchFamily="34" charset="0"/>
              <a:cs typeface="Calibri" pitchFamily="34" charset="0"/>
            </a:endParaRPr>
          </a:p>
          <a:p>
            <a:pPr algn="ctr"/>
            <a:endParaRPr lang="en-US" sz="3600" dirty="0">
              <a:solidFill>
                <a:srgbClr val="000090"/>
              </a:solidFill>
              <a:latin typeface="Calibri" pitchFamily="34" charset="0"/>
              <a:cs typeface="Calibri" pitchFamily="34" charset="0"/>
            </a:endParaRPr>
          </a:p>
        </p:txBody>
      </p:sp>
    </p:spTree>
    <p:extLst>
      <p:ext uri="{BB962C8B-B14F-4D97-AF65-F5344CB8AC3E}">
        <p14:creationId xmlns:p14="http://schemas.microsoft.com/office/powerpoint/2010/main" val="41407732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969410" y="442704"/>
            <a:ext cx="5866797"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The Peace of Christ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in Our Hearts</a:t>
            </a:r>
            <a:br>
              <a:rPr lang="en-US"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sp>
        <p:nvSpPr>
          <p:cNvPr id="3" name="Content Placeholder 2"/>
          <p:cNvSpPr>
            <a:spLocks noGrp="1"/>
          </p:cNvSpPr>
          <p:nvPr>
            <p:ph idx="1"/>
          </p:nvPr>
        </p:nvSpPr>
        <p:spPr>
          <a:xfrm>
            <a:off x="457200" y="2123072"/>
            <a:ext cx="8229600" cy="4525963"/>
          </a:xfrm>
        </p:spPr>
        <p:txBody>
          <a:bodyPr/>
          <a:lstStyle/>
          <a:p>
            <a:pPr marL="0" indent="0" algn="ctr">
              <a:buNone/>
            </a:pPr>
            <a:r>
              <a:rPr lang="en-US" dirty="0" smtClean="0">
                <a:solidFill>
                  <a:srgbClr val="000000"/>
                </a:solidFill>
                <a:latin typeface="Calibri" pitchFamily="34" charset="0"/>
                <a:cs typeface="Calibri" pitchFamily="34" charset="0"/>
              </a:rPr>
              <a:t>“Let the peace of Christ rule in your hearts” </a:t>
            </a:r>
            <a:r>
              <a:rPr lang="en-US" i="1" dirty="0" smtClean="0">
                <a:solidFill>
                  <a:srgbClr val="000000"/>
                </a:solidFill>
                <a:latin typeface="Calibri" pitchFamily="34" charset="0"/>
                <a:cs typeface="Calibri" pitchFamily="34" charset="0"/>
              </a:rPr>
              <a:t>(Col. 3:15, NIV).</a:t>
            </a:r>
            <a:r>
              <a:rPr lang="en-US" dirty="0" smtClean="0">
                <a:solidFill>
                  <a:srgbClr val="000000"/>
                </a:solidFill>
                <a:latin typeface="Calibri" pitchFamily="34" charset="0"/>
                <a:cs typeface="Calibri" pitchFamily="34" charset="0"/>
              </a:rPr>
              <a:t> </a:t>
            </a:r>
            <a:r>
              <a:rPr lang="en-US"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Note expressions such as “set your hearts,” “set your minds,” “put on love,” “let the peace of Christ,” “let the word of Christ.” </a:t>
            </a:r>
            <a:r>
              <a:rPr lang="en-US" dirty="0" smtClean="0">
                <a:solidFill>
                  <a:srgbClr val="000000"/>
                </a:solidFill>
                <a:latin typeface="Calibri" pitchFamily="34" charset="0"/>
                <a:cs typeface="Calibri" pitchFamily="34" charset="0"/>
              </a:rPr>
              <a:t>They indicate that avoiding sin and acquiring virtue is a matter of choice and preparation, not improvisation. Sin can be overcome only by setting hearts and minds on things from above. </a:t>
            </a:r>
            <a:endParaRPr lang="en-US" dirty="0">
              <a:solidFill>
                <a:srgbClr val="000000"/>
              </a:solidFill>
            </a:endParaRPr>
          </a:p>
        </p:txBody>
      </p:sp>
    </p:spTree>
    <p:extLst>
      <p:ext uri="{BB962C8B-B14F-4D97-AF65-F5344CB8AC3E}">
        <p14:creationId xmlns:p14="http://schemas.microsoft.com/office/powerpoint/2010/main" val="29574004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Thought is a very mysterious human process. We really don’t know for sure even what it is or how exactly it works. </a:t>
            </a:r>
            <a:r>
              <a:rPr lang="en-US" sz="3600" dirty="0">
                <a:solidFill>
                  <a:srgbClr val="000000"/>
                </a:solidFill>
                <a:latin typeface="Calibri" pitchFamily="34" charset="0"/>
                <a:cs typeface="Calibri" pitchFamily="34" charset="0"/>
              </a:rPr>
              <a:t>In most cases, though, in the inner recesses of our consciousness, we alone make the choice regarding what we are going to think about. A thought can be changed in an instant. We simply have to make the choice to change it.</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8717415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688" y="1973596"/>
            <a:ext cx="8686800" cy="4525963"/>
          </a:xfrm>
        </p:spPr>
        <p:txBody>
          <a:bodyPr>
            <a:normAutofit/>
          </a:bodyPr>
          <a:lstStyle/>
          <a:p>
            <a:pPr algn="ctr"/>
            <a:r>
              <a:rPr lang="en-US" sz="3600" dirty="0">
                <a:solidFill>
                  <a:srgbClr val="000000"/>
                </a:solidFill>
                <a:latin typeface="Calibri" pitchFamily="34" charset="0"/>
                <a:cs typeface="Calibri" pitchFamily="34" charset="0"/>
              </a:rPr>
              <a:t>How do the Internet, TV programs, recreational reading, advertisement, etc. work in your mind? How much of your thinking and doing may be affected by these sources? </a:t>
            </a: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Why do we fool ourselves if we believe that what we read or watch doesn’t impact our thinking?</a:t>
            </a:r>
          </a:p>
          <a:p>
            <a:pPr algn="ctr"/>
            <a:endParaRPr lang="en-US" sz="3600" dirty="0">
              <a:solidFill>
                <a:srgbClr val="000000"/>
              </a:solidFill>
            </a:endParaRPr>
          </a:p>
        </p:txBody>
      </p:sp>
    </p:spTree>
    <p:extLst>
      <p:ext uri="{BB962C8B-B14F-4D97-AF65-F5344CB8AC3E}">
        <p14:creationId xmlns:p14="http://schemas.microsoft.com/office/powerpoint/2010/main" val="18698799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32204"/>
            <a:ext cx="8229600" cy="4525963"/>
          </a:xfrm>
        </p:spPr>
        <p:txBody>
          <a:bodyPr>
            <a:normAutofit/>
          </a:bodyPr>
          <a:lstStyle/>
          <a:p>
            <a:pPr lvl="0" algn="ct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How careful are you with your words, which simply reflect your thoughts? How can you be sure your words always are working for good and not for evil? </a:t>
            </a:r>
          </a:p>
          <a:p>
            <a:pPr marL="0" indent="0" algn="ctr">
              <a:buNone/>
            </a:pPr>
            <a:endParaRPr lang="en-US" sz="40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3680685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5118" cy="703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0" y="376238"/>
            <a:ext cx="5257800"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025446" y="1529222"/>
            <a:ext cx="6128254" cy="4525963"/>
          </a:xfrm>
        </p:spPr>
        <p:txBody>
          <a:bodyPr>
            <a:noAutofit/>
          </a:bodyPr>
          <a:lstStyle/>
          <a:p>
            <a:pPr marL="0" indent="0" algn="ctr">
              <a:buNone/>
            </a:pPr>
            <a:r>
              <a:rPr lang="en-US" sz="3600" dirty="0">
                <a:solidFill>
                  <a:srgbClr val="000000"/>
                </a:solidFill>
                <a:latin typeface="Adobe Caslon Pro"/>
                <a:cs typeface="Adobe Caslon Pro"/>
              </a:rPr>
              <a:t> </a:t>
            </a:r>
            <a:r>
              <a:rPr lang="en-US" sz="3600" b="1" dirty="0">
                <a:solidFill>
                  <a:srgbClr val="000000"/>
                </a:solidFill>
                <a:latin typeface="Adobe Caslon Pro"/>
                <a:cs typeface="Adobe Caslon Pro"/>
              </a:rPr>
              <a:t>“Finally, brothers, whatever is true, whatever is noble, whatever is right, whatever is pure, whatever is lovely, whatever is admirable—if anything is excellent or praiseworthy—think about such things” </a:t>
            </a:r>
          </a:p>
          <a:p>
            <a:pPr marL="0" indent="0" algn="ctr">
              <a:buNone/>
            </a:pPr>
            <a:r>
              <a:rPr lang="en-US" sz="2800" i="1" dirty="0" smtClean="0">
                <a:solidFill>
                  <a:srgbClr val="000000"/>
                </a:solidFill>
                <a:latin typeface="Adobe Caslon Pro"/>
                <a:cs typeface="Adobe Caslon Pro"/>
              </a:rPr>
              <a:t>(Philippians 4:8, NIV).</a:t>
            </a:r>
            <a:endParaRPr lang="en-US" sz="2800" dirty="0" smtClean="0">
              <a:solidFill>
                <a:srgbClr val="000000"/>
              </a:solidFill>
              <a:latin typeface="Adobe Caslon Pro"/>
              <a:cs typeface="Adobe Caslon Pro"/>
            </a:endParaRPr>
          </a:p>
          <a:p>
            <a:pPr algn="ctr"/>
            <a:endParaRPr lang="en-US" sz="3600" dirty="0">
              <a:solidFill>
                <a:srgbClr val="000000"/>
              </a:solidFill>
              <a:latin typeface="Adobe Caslon Pro"/>
              <a:cs typeface="Adobe Caslon Pro"/>
            </a:endParaRPr>
          </a:p>
        </p:txBody>
      </p:sp>
    </p:spTree>
    <p:extLst>
      <p:ext uri="{BB962C8B-B14F-4D97-AF65-F5344CB8AC3E}">
        <p14:creationId xmlns:p14="http://schemas.microsoft.com/office/powerpoint/2010/main" val="32363393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5118" cy="703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06770" y="1565066"/>
            <a:ext cx="6128254" cy="4525963"/>
          </a:xfrm>
        </p:spPr>
        <p:txBody>
          <a:bodyPr>
            <a:noAutofit/>
          </a:bodyPr>
          <a:lstStyle/>
          <a:p>
            <a:pPr marL="0" indent="0" algn="ctr">
              <a:buNone/>
            </a:pPr>
            <a:r>
              <a:rPr lang="en-US" sz="3600" dirty="0">
                <a:solidFill>
                  <a:srgbClr val="002060"/>
                </a:solidFill>
                <a:latin typeface="Calibri" pitchFamily="34" charset="0"/>
                <a:cs typeface="Calibri" pitchFamily="34" charset="0"/>
              </a:rPr>
              <a:t> </a:t>
            </a:r>
            <a:r>
              <a:rPr lang="en-US" sz="3600" b="1" dirty="0">
                <a:solidFill>
                  <a:srgbClr val="002060"/>
                </a:solidFill>
                <a:latin typeface="Calibri" pitchFamily="34" charset="0"/>
                <a:cs typeface="Calibri" pitchFamily="34" charset="0"/>
              </a:rPr>
              <a:t>“Finally, brothers, whatever is true, whatever is noble, whatever is right, whatever is pure, whatever is lovely, whatever is admirable—if anything is excellent or praiseworthy—think about such things” </a:t>
            </a:r>
          </a:p>
          <a:p>
            <a:pPr marL="0" indent="0" algn="ctr">
              <a:buNone/>
            </a:pPr>
            <a:r>
              <a:rPr lang="en-US" sz="2800" i="1" dirty="0" smtClean="0">
                <a:solidFill>
                  <a:srgbClr val="002060"/>
                </a:solidFill>
                <a:latin typeface="Calibri" pitchFamily="34" charset="0"/>
                <a:cs typeface="Calibri" pitchFamily="34" charset="0"/>
              </a:rPr>
              <a:t>(Philippians 4:8, NIV).</a:t>
            </a:r>
            <a:endParaRPr lang="en-US" sz="2800" dirty="0" smtClean="0">
              <a:solidFill>
                <a:srgbClr val="002060"/>
              </a:solidFill>
              <a:latin typeface="Calibri" pitchFamily="34" charset="0"/>
              <a:cs typeface="Calibri" pitchFamily="34" charset="0"/>
            </a:endParaRPr>
          </a:p>
          <a:p>
            <a:pPr algn="ctr"/>
            <a:endParaRPr lang="en-US" sz="3600" dirty="0"/>
          </a:p>
        </p:txBody>
      </p:sp>
    </p:spTree>
    <p:extLst>
      <p:ext uri="{BB962C8B-B14F-4D97-AF65-F5344CB8AC3E}">
        <p14:creationId xmlns:p14="http://schemas.microsoft.com/office/powerpoint/2010/main" val="28128153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969406" y="143920"/>
            <a:ext cx="5717393"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Cognitive Behavior Therapy (CBT)</a:t>
            </a:r>
            <a:endParaRPr lang="en-US" b="1" dirty="0">
              <a:solidFill>
                <a:schemeClr val="bg1"/>
              </a:solidFill>
            </a:endParaRPr>
          </a:p>
        </p:txBody>
      </p:sp>
      <p:sp>
        <p:nvSpPr>
          <p:cNvPr id="3" name="Content Placeholder 2"/>
          <p:cNvSpPr>
            <a:spLocks noGrp="1"/>
          </p:cNvSpPr>
          <p:nvPr>
            <p:ph idx="1"/>
          </p:nvPr>
        </p:nvSpPr>
        <p:spPr>
          <a:xfrm>
            <a:off x="494552" y="2011028"/>
            <a:ext cx="8229600" cy="4525963"/>
          </a:xfrm>
        </p:spPr>
        <p:txBody>
          <a:bodyPr>
            <a:normAutofit/>
          </a:bodyPr>
          <a:lstStyle/>
          <a:p>
            <a:pPr marL="0" indent="0" algn="ctr">
              <a:buNone/>
            </a:pPr>
            <a:r>
              <a:rPr lang="en-US" sz="3600" dirty="0">
                <a:solidFill>
                  <a:srgbClr val="000000"/>
                </a:solidFill>
                <a:latin typeface="Calibri" pitchFamily="34" charset="0"/>
                <a:cs typeface="Calibri" pitchFamily="34" charset="0"/>
              </a:rPr>
              <a:t>As one of the most utilized forms of mental health intervention today, </a:t>
            </a: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cognitive behavior therapy (CBT) is based on the assumption that most psychological problems are improved by identifying and changing inaccurate and dysfunctional perceptions, thoughts, and behaviors.</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13414927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969402" y="274638"/>
            <a:ext cx="5511962" cy="1143000"/>
          </a:xfrm>
        </p:spPr>
        <p:txBody>
          <a:bodyPr>
            <a:normAutofit/>
          </a:bodyPr>
          <a:lstStyle/>
          <a:p>
            <a:r>
              <a:rPr lang="en-US" sz="4800" b="1" dirty="0" smtClean="0">
                <a:solidFill>
                  <a:srgbClr val="FFFFFF"/>
                </a:solidFill>
                <a:effectLst>
                  <a:outerShdw blurRad="38100" dist="38100" dir="2700000" algn="tl">
                    <a:srgbClr val="000000">
                      <a:alpha val="43137"/>
                    </a:srgbClr>
                  </a:outerShdw>
                </a:effectLst>
              </a:rPr>
              <a:t>Depression</a:t>
            </a:r>
            <a:endParaRPr lang="en-US" sz="4800" dirty="0">
              <a:solidFill>
                <a:srgbClr val="FFFFFF"/>
              </a:solidFill>
            </a:endParaRPr>
          </a:p>
        </p:txBody>
      </p:sp>
      <p:sp>
        <p:nvSpPr>
          <p:cNvPr id="3" name="Content Placeholder 2"/>
          <p:cNvSpPr>
            <a:spLocks noGrp="1"/>
          </p:cNvSpPr>
          <p:nvPr>
            <p:ph idx="1"/>
          </p:nvPr>
        </p:nvSpPr>
        <p:spPr>
          <a:xfrm>
            <a:off x="338419" y="1981910"/>
            <a:ext cx="8544399" cy="4525963"/>
          </a:xfrm>
        </p:spPr>
        <p:txBody>
          <a:bodyPr>
            <a:norm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People with depression tend to interpret facts negatively; people with anxiety tend to look at the future with apprehension; and those with low self-esteem maximize others’ success and minimize their own. </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1799121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707950" y="386682"/>
            <a:ext cx="5978850" cy="1143000"/>
          </a:xfrm>
        </p:spPr>
        <p:txBody>
          <a:bodyPr>
            <a:normAutofit/>
          </a:bodyPr>
          <a:lstStyle/>
          <a:p>
            <a:r>
              <a:rPr lang="en-US" sz="4800" b="1" dirty="0">
                <a:solidFill>
                  <a:srgbClr val="FFFFFF"/>
                </a:solidFill>
                <a:effectLst>
                  <a:outerShdw blurRad="38100" dist="38100" dir="2700000" algn="tl">
                    <a:srgbClr val="000000">
                      <a:alpha val="43137"/>
                    </a:srgbClr>
                  </a:outerShdw>
                </a:effectLst>
              </a:rPr>
              <a:t>Behavior</a:t>
            </a:r>
            <a:endParaRPr lang="en-US" sz="4800" dirty="0">
              <a:solidFill>
                <a:srgbClr val="FFFFFF"/>
              </a:solidFill>
            </a:endParaRPr>
          </a:p>
        </p:txBody>
      </p:sp>
      <p:sp>
        <p:nvSpPr>
          <p:cNvPr id="3" name="Content Placeholder 2"/>
          <p:cNvSpPr>
            <a:spLocks noGrp="1"/>
          </p:cNvSpPr>
          <p:nvPr>
            <p:ph idx="1"/>
          </p:nvPr>
        </p:nvSpPr>
        <p:spPr>
          <a:xfrm>
            <a:off x="494552" y="2067050"/>
            <a:ext cx="8229600" cy="4525963"/>
          </a:xfrm>
        </p:spPr>
        <p:txBody>
          <a:bodyPr>
            <a:normAutofit/>
          </a:bodyPr>
          <a:lstStyle/>
          <a:p>
            <a:pPr marL="0" indent="0" algn="ctr">
              <a:buNone/>
            </a:pPr>
            <a:r>
              <a:rPr lang="en-US" sz="4000" dirty="0" smtClean="0">
                <a:solidFill>
                  <a:srgbClr val="000000"/>
                </a:solidFill>
                <a:latin typeface="Calibri" pitchFamily="34" charset="0"/>
                <a:cs typeface="Calibri" pitchFamily="34" charset="0"/>
              </a:rPr>
              <a:t>CBT, therefore, </a:t>
            </a: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trains people to identify and change their unhealthy thinking habits </a:t>
            </a:r>
            <a:r>
              <a:rPr lang="en-US" sz="4000" dirty="0" smtClean="0">
                <a:solidFill>
                  <a:srgbClr val="000000"/>
                </a:solidFill>
                <a:latin typeface="Calibri" pitchFamily="34" charset="0"/>
                <a:cs typeface="Calibri" pitchFamily="34" charset="0"/>
              </a:rPr>
              <a:t>into better alternatives that promote desirable behavior and eliminate unwanted ones.</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1474564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174838" y="424030"/>
            <a:ext cx="5511962" cy="1143000"/>
          </a:xfrm>
        </p:spPr>
        <p:txBody>
          <a:bodyPr>
            <a:normAutofit/>
          </a:bodyPr>
          <a:lstStyle/>
          <a:p>
            <a:r>
              <a:rPr lang="en-US" sz="4800" b="1" dirty="0" smtClean="0">
                <a:solidFill>
                  <a:srgbClr val="FFFFFF"/>
                </a:solidFill>
                <a:effectLst>
                  <a:outerShdw blurRad="38100" dist="38100" dir="2700000" algn="tl">
                    <a:srgbClr val="000000">
                      <a:alpha val="43137"/>
                    </a:srgbClr>
                  </a:outerShdw>
                </a:effectLst>
              </a:rPr>
              <a:t>Connections</a:t>
            </a:r>
            <a:endParaRPr lang="en-US" sz="4800" dirty="0">
              <a:solidFill>
                <a:srgbClr val="FFFFFF"/>
              </a:solidFill>
            </a:endParaRPr>
          </a:p>
        </p:txBody>
      </p:sp>
      <p:sp>
        <p:nvSpPr>
          <p:cNvPr id="3" name="Content Placeholder 2"/>
          <p:cNvSpPr>
            <a:spLocks noGrp="1"/>
          </p:cNvSpPr>
          <p:nvPr>
            <p:ph idx="1"/>
          </p:nvPr>
        </p:nvSpPr>
        <p:spPr>
          <a:xfrm>
            <a:off x="513228" y="2123072"/>
            <a:ext cx="8229600" cy="4525963"/>
          </a:xfrm>
        </p:spPr>
        <p:txBody>
          <a:bodyPr>
            <a:norm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The Bible teaches us about the connection between thoughts and actions </a:t>
            </a:r>
            <a:r>
              <a:rPr lang="en-US" sz="4000" b="1" i="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(Luke 6:45). </a:t>
            </a: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Good thought patterns not only are healthy but also provide a way toward integrity.</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6653080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137490" y="405356"/>
            <a:ext cx="5661366" cy="1143000"/>
          </a:xfrm>
        </p:spPr>
        <p:txBody>
          <a:bodyPr>
            <a:normAutofit/>
          </a:bodyPr>
          <a:lstStyle/>
          <a:p>
            <a:r>
              <a:rPr lang="en-US" sz="4800" b="1" dirty="0" smtClean="0">
                <a:solidFill>
                  <a:srgbClr val="FFFFFF"/>
                </a:solidFill>
                <a:effectLst>
                  <a:outerShdw blurRad="38100" dist="38100" dir="2700000" algn="tl">
                    <a:srgbClr val="000000">
                      <a:alpha val="43137"/>
                    </a:srgbClr>
                  </a:outerShdw>
                </a:effectLst>
              </a:rPr>
              <a:t>Change Your Mind</a:t>
            </a:r>
            <a:endParaRPr lang="en-US" sz="4800" dirty="0">
              <a:solidFill>
                <a:srgbClr val="FFFFFF"/>
              </a:solidFill>
            </a:endParaRPr>
          </a:p>
        </p:txBody>
      </p:sp>
      <p:sp>
        <p:nvSpPr>
          <p:cNvPr id="3" name="Content Placeholder 2"/>
          <p:cNvSpPr>
            <a:spLocks noGrp="1"/>
          </p:cNvSpPr>
          <p:nvPr>
            <p:ph idx="1"/>
          </p:nvPr>
        </p:nvSpPr>
        <p:spPr>
          <a:xfrm>
            <a:off x="681312" y="2197768"/>
            <a:ext cx="7629299" cy="2900217"/>
          </a:xfrm>
        </p:spPr>
        <p:txBody>
          <a:bodyPr>
            <a:no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This week we’ll look at some biblical truths that can help us gain control over our mental activity by allowing Christ to take charge of our mind.</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34874341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895600" y="43030"/>
            <a:ext cx="6223740" cy="1143000"/>
          </a:xfrm>
        </p:spPr>
        <p:txBody>
          <a:bodyPr>
            <a:noAutofit/>
          </a:bodyPr>
          <a:lstStyle/>
          <a:p>
            <a:r>
              <a:rPr lang="en-US" b="1" dirty="0" smtClean="0">
                <a:solidFill>
                  <a:srgbClr val="FFFFFF"/>
                </a:solidFill>
                <a:effectLst>
                  <a:outerShdw blurRad="38100" dist="38100" dir="2700000" algn="tl">
                    <a:srgbClr val="000000">
                      <a:alpha val="43137"/>
                    </a:srgbClr>
                  </a:outerShdw>
                </a:effectLst>
              </a:rPr>
              <a:t>Thoughts: the Root of Behavior</a:t>
            </a:r>
            <a:endParaRPr lang="en-US" dirty="0">
              <a:solidFill>
                <a:srgbClr val="FFFFFF"/>
              </a:solidFill>
            </a:endParaRPr>
          </a:p>
        </p:txBody>
      </p:sp>
      <p:sp>
        <p:nvSpPr>
          <p:cNvPr id="3" name="Content Placeholder 2"/>
          <p:cNvSpPr>
            <a:spLocks noGrp="1"/>
          </p:cNvSpPr>
          <p:nvPr>
            <p:ph idx="1"/>
          </p:nvPr>
        </p:nvSpPr>
        <p:spPr>
          <a:xfrm>
            <a:off x="199468" y="2361322"/>
            <a:ext cx="8686800" cy="3479105"/>
          </a:xfrm>
        </p:spPr>
        <p:txBody>
          <a:bodyPr>
            <a:normAutofit/>
          </a:bodyPr>
          <a:lstStyle/>
          <a:p>
            <a:pPr algn="ctr"/>
            <a:r>
              <a:rPr lang="en-US" sz="3600" b="1" dirty="0">
                <a:solidFill>
                  <a:srgbClr val="000000"/>
                </a:solidFill>
                <a:latin typeface="Calibri" pitchFamily="34" charset="0"/>
                <a:cs typeface="Calibri" pitchFamily="34" charset="0"/>
              </a:rPr>
              <a:t>Read Mark 7:21–23 and Luke 6:45. </a:t>
            </a:r>
            <a:r>
              <a:rPr lang="en-US" sz="3600" b="1" dirty="0">
                <a:solidFill>
                  <a:srgbClr val="000000"/>
                </a:solidFill>
                <a:effectLst>
                  <a:outerShdw blurRad="38100" dist="38100" dir="2700000" algn="tl">
                    <a:srgbClr val="000000">
                      <a:alpha val="43137"/>
                    </a:srgbClr>
                  </a:outerShdw>
                </a:effectLst>
                <a:latin typeface="Calibri" pitchFamily="34" charset="0"/>
                <a:cs typeface="Calibri" pitchFamily="34" charset="0"/>
              </a:rPr>
              <a:t>What do these texts tell us about the importance of controlling,</a:t>
            </a:r>
            <a:r>
              <a:rPr lang="en-US" sz="3600" b="1" dirty="0">
                <a:solidFill>
                  <a:srgbClr val="000000"/>
                </a:solidFill>
                <a:latin typeface="Calibri" pitchFamily="34" charset="0"/>
                <a:cs typeface="Calibri" pitchFamily="34" charset="0"/>
              </a:rPr>
              <a:t> not just our actions, not just our deeds, not just our words but our thoughts, as well? </a:t>
            </a:r>
            <a:endParaRPr lang="en-US" sz="3600" dirty="0">
              <a:solidFill>
                <a:srgbClr val="000000"/>
              </a:solidFill>
              <a:latin typeface="Calibri" pitchFamily="34" charset="0"/>
              <a:cs typeface="Calibri" pitchFamily="34" charset="0"/>
            </a:endParaRP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27473635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TotalTime>
  <Words>3210</Words>
  <Application>Microsoft Macintosh PowerPoint</Application>
  <PresentationFormat>On-screen Show (4:3)</PresentationFormat>
  <Paragraphs>175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Lesson|6 GOOD THINKING</vt:lpstr>
      <vt:lpstr>PowerPoint Presentation</vt:lpstr>
      <vt:lpstr>Cognitive Behavior Therapy (CBT)</vt:lpstr>
      <vt:lpstr>Depression</vt:lpstr>
      <vt:lpstr>Behavior</vt:lpstr>
      <vt:lpstr>Connections</vt:lpstr>
      <vt:lpstr>Change Your Mind</vt:lpstr>
      <vt:lpstr>Thoughts: the Root of Behavior</vt:lpstr>
      <vt:lpstr>PowerPoint Presentation</vt:lpstr>
      <vt:lpstr>PowerPoint Presentation</vt:lpstr>
      <vt:lpstr>PowerPoint Presentation</vt:lpstr>
      <vt:lpstr>Thoughts as  a Source of Distress</vt:lpstr>
      <vt:lpstr>PowerPoint Presentation</vt:lpstr>
      <vt:lpstr>PowerPoint Presentation</vt:lpstr>
      <vt:lpstr>Reflect</vt:lpstr>
      <vt:lpstr>PowerPoint Presentation</vt:lpstr>
      <vt:lpstr>Wholesome Thinking</vt:lpstr>
      <vt:lpstr>PowerPoint Presentation</vt:lpstr>
      <vt:lpstr>PowerPoint Presentation</vt:lpstr>
      <vt:lpstr>The Thoughts  of Our Hearts </vt:lpstr>
      <vt:lpstr>PowerPoint Presentation</vt:lpstr>
      <vt:lpstr>PowerPoint Presentation</vt:lpstr>
      <vt:lpstr>PowerPoint Presentation</vt:lpstr>
      <vt:lpstr>The Peace of Christ  in Our Hearts </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GOOD THINKING</dc:title>
  <dc:creator>Raquel Arrais</dc:creator>
  <cp:lastModifiedBy>Raquel Arrais</cp:lastModifiedBy>
  <cp:revision>25</cp:revision>
  <dcterms:created xsi:type="dcterms:W3CDTF">2014-03-06T23:11:53Z</dcterms:created>
  <dcterms:modified xsi:type="dcterms:W3CDTF">2014-03-27T14:37:01Z</dcterms:modified>
</cp:coreProperties>
</file>